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9"/>
  </p:notesMasterIdLst>
  <p:handoutMasterIdLst>
    <p:handoutMasterId r:id="rId40"/>
  </p:handoutMasterIdLst>
  <p:sldIdLst>
    <p:sldId id="321" r:id="rId2"/>
    <p:sldId id="395" r:id="rId3"/>
    <p:sldId id="441" r:id="rId4"/>
    <p:sldId id="427" r:id="rId5"/>
    <p:sldId id="458" r:id="rId6"/>
    <p:sldId id="443" r:id="rId7"/>
    <p:sldId id="459" r:id="rId8"/>
    <p:sldId id="444" r:id="rId9"/>
    <p:sldId id="445" r:id="rId10"/>
    <p:sldId id="476" r:id="rId11"/>
    <p:sldId id="446" r:id="rId12"/>
    <p:sldId id="447" r:id="rId13"/>
    <p:sldId id="448" r:id="rId14"/>
    <p:sldId id="449" r:id="rId15"/>
    <p:sldId id="456" r:id="rId16"/>
    <p:sldId id="450" r:id="rId17"/>
    <p:sldId id="477" r:id="rId18"/>
    <p:sldId id="451" r:id="rId19"/>
    <p:sldId id="457" r:id="rId20"/>
    <p:sldId id="452" r:id="rId21"/>
    <p:sldId id="455" r:id="rId22"/>
    <p:sldId id="453" r:id="rId23"/>
    <p:sldId id="460" r:id="rId24"/>
    <p:sldId id="461" r:id="rId25"/>
    <p:sldId id="464" r:id="rId26"/>
    <p:sldId id="463" r:id="rId27"/>
    <p:sldId id="465" r:id="rId28"/>
    <p:sldId id="466" r:id="rId29"/>
    <p:sldId id="467" r:id="rId30"/>
    <p:sldId id="468" r:id="rId31"/>
    <p:sldId id="469" r:id="rId32"/>
    <p:sldId id="471" r:id="rId33"/>
    <p:sldId id="472" r:id="rId34"/>
    <p:sldId id="473" r:id="rId35"/>
    <p:sldId id="478" r:id="rId36"/>
    <p:sldId id="479" r:id="rId37"/>
    <p:sldId id="475" r:id="rId38"/>
  </p:sldIdLst>
  <p:sldSz cx="9144000" cy="6858000" type="screen4x3"/>
  <p:notesSz cx="6858000" cy="91440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628" autoAdjust="0"/>
  </p:normalViewPr>
  <p:slideViewPr>
    <p:cSldViewPr snapToGrid="0">
      <p:cViewPr varScale="1">
        <p:scale>
          <a:sx n="109" d="100"/>
          <a:sy n="109" d="100"/>
        </p:scale>
        <p:origin x="1608" y="10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177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156" tIns="45077" rIns="90156" bIns="45077" numCol="1" anchor="t" anchorCtr="0" compatLnSpc="1">
            <a:prstTxWarp prst="textNoShape">
              <a:avLst/>
            </a:prstTxWarp>
          </a:bodyPr>
          <a:lstStyle>
            <a:lvl1pPr defTabSz="903288">
              <a:spcBef>
                <a:spcPct val="0"/>
              </a:spcBef>
              <a:buFontTx/>
              <a:buNone/>
              <a:defRPr sz="1200">
                <a:latin typeface="Times New Roman" pitchFamily="18" charset="0"/>
              </a:defRPr>
            </a:lvl1pPr>
          </a:lstStyle>
          <a:p>
            <a:pPr>
              <a:defRPr/>
            </a:pPr>
            <a:endParaRPr lang="en-US" dirty="0"/>
          </a:p>
        </p:txBody>
      </p:sp>
      <p:sp>
        <p:nvSpPr>
          <p:cNvPr id="245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156" tIns="45077" rIns="90156" bIns="45077" numCol="1" anchor="t" anchorCtr="0" compatLnSpc="1">
            <a:prstTxWarp prst="textNoShape">
              <a:avLst/>
            </a:prstTxWarp>
          </a:bodyPr>
          <a:lstStyle>
            <a:lvl1pPr algn="r" defTabSz="903288">
              <a:spcBef>
                <a:spcPct val="0"/>
              </a:spcBef>
              <a:buFontTx/>
              <a:buNone/>
              <a:defRPr sz="1200">
                <a:latin typeface="Times New Roman" pitchFamily="18" charset="0"/>
              </a:defRPr>
            </a:lvl1pPr>
          </a:lstStyle>
          <a:p>
            <a:pPr>
              <a:defRPr/>
            </a:pPr>
            <a:endParaRPr lang="en-US" dirty="0"/>
          </a:p>
        </p:txBody>
      </p:sp>
      <p:sp>
        <p:nvSpPr>
          <p:cNvPr id="245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156" tIns="45077" rIns="90156" bIns="45077" numCol="1" anchor="b" anchorCtr="0" compatLnSpc="1">
            <a:prstTxWarp prst="textNoShape">
              <a:avLst/>
            </a:prstTxWarp>
          </a:bodyPr>
          <a:lstStyle>
            <a:lvl1pPr defTabSz="903288">
              <a:spcBef>
                <a:spcPct val="0"/>
              </a:spcBef>
              <a:buFontTx/>
              <a:buNone/>
              <a:defRPr sz="1200">
                <a:latin typeface="Times New Roman" pitchFamily="18" charset="0"/>
              </a:defRPr>
            </a:lvl1pPr>
          </a:lstStyle>
          <a:p>
            <a:pPr>
              <a:defRPr/>
            </a:pPr>
            <a:endParaRPr lang="en-US" dirty="0"/>
          </a:p>
        </p:txBody>
      </p:sp>
      <p:sp>
        <p:nvSpPr>
          <p:cNvPr id="245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156" tIns="45077" rIns="90156" bIns="45077" numCol="1" anchor="b" anchorCtr="0" compatLnSpc="1">
            <a:prstTxWarp prst="textNoShape">
              <a:avLst/>
            </a:prstTxWarp>
          </a:bodyPr>
          <a:lstStyle>
            <a:lvl1pPr algn="r" defTabSz="903288">
              <a:spcBef>
                <a:spcPct val="0"/>
              </a:spcBef>
              <a:buFontTx/>
              <a:buNone/>
              <a:defRPr sz="1200">
                <a:latin typeface="Times New Roman" pitchFamily="18" charset="0"/>
              </a:defRPr>
            </a:lvl1pPr>
          </a:lstStyle>
          <a:p>
            <a:pPr>
              <a:defRPr/>
            </a:pPr>
            <a:fld id="{811C5D90-B2C3-439E-8F3D-491C2595B972}" type="slidenum">
              <a:rPr lang="en-US"/>
              <a:pPr>
                <a:defRPr/>
              </a:pPr>
              <a:t>‹#›</a:t>
            </a:fld>
            <a:endParaRPr lang="en-US" dirty="0"/>
          </a:p>
        </p:txBody>
      </p:sp>
    </p:spTree>
    <p:extLst>
      <p:ext uri="{BB962C8B-B14F-4D97-AF65-F5344CB8AC3E}">
        <p14:creationId xmlns:p14="http://schemas.microsoft.com/office/powerpoint/2010/main" val="383252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156" tIns="45077" rIns="90156" bIns="45077" numCol="1" anchor="t" anchorCtr="0" compatLnSpc="1">
            <a:prstTxWarp prst="textNoShape">
              <a:avLst/>
            </a:prstTxWarp>
          </a:bodyPr>
          <a:lstStyle>
            <a:lvl1pPr defTabSz="903288">
              <a:spcBef>
                <a:spcPct val="0"/>
              </a:spcBef>
              <a:buFontTx/>
              <a:buNone/>
              <a:defRPr sz="1200">
                <a:latin typeface="Times New Roman" pitchFamily="18" charset="0"/>
              </a:defRPr>
            </a:lvl1pPr>
          </a:lstStyle>
          <a:p>
            <a:pPr>
              <a:defRPr/>
            </a:pPr>
            <a:endParaRPr lang="en-US" dirty="0"/>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156" tIns="45077" rIns="90156" bIns="45077" numCol="1" anchor="t" anchorCtr="0" compatLnSpc="1">
            <a:prstTxWarp prst="textNoShape">
              <a:avLst/>
            </a:prstTxWarp>
          </a:bodyPr>
          <a:lstStyle>
            <a:lvl1pPr algn="r" defTabSz="903288">
              <a:spcBef>
                <a:spcPct val="0"/>
              </a:spcBef>
              <a:buFontTx/>
              <a:buNone/>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156" tIns="45077" rIns="90156" bIns="450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156" tIns="45077" rIns="90156" bIns="45077" numCol="1" anchor="b" anchorCtr="0" compatLnSpc="1">
            <a:prstTxWarp prst="textNoShape">
              <a:avLst/>
            </a:prstTxWarp>
          </a:bodyPr>
          <a:lstStyle>
            <a:lvl1pPr defTabSz="903288">
              <a:spcBef>
                <a:spcPct val="0"/>
              </a:spcBef>
              <a:buFontTx/>
              <a:buNone/>
              <a:defRPr sz="1200">
                <a:latin typeface="Times New Roman" pitchFamily="18" charset="0"/>
              </a:defRPr>
            </a:lvl1pPr>
          </a:lstStyle>
          <a:p>
            <a:pPr>
              <a:defRPr/>
            </a:pPr>
            <a:endParaRPr lang="en-US" dirty="0"/>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156" tIns="45077" rIns="90156" bIns="45077" numCol="1" anchor="b" anchorCtr="0" compatLnSpc="1">
            <a:prstTxWarp prst="textNoShape">
              <a:avLst/>
            </a:prstTxWarp>
          </a:bodyPr>
          <a:lstStyle>
            <a:lvl1pPr algn="r" defTabSz="903288">
              <a:spcBef>
                <a:spcPct val="0"/>
              </a:spcBef>
              <a:buFontTx/>
              <a:buNone/>
              <a:defRPr sz="1200">
                <a:latin typeface="Times New Roman" pitchFamily="18" charset="0"/>
              </a:defRPr>
            </a:lvl1pPr>
          </a:lstStyle>
          <a:p>
            <a:pPr>
              <a:defRPr/>
            </a:pPr>
            <a:fld id="{DDFABC8A-1CA8-444C-9510-A5CE1D7BACEA}" type="slidenum">
              <a:rPr lang="en-US"/>
              <a:pPr>
                <a:defRPr/>
              </a:pPr>
              <a:t>‹#›</a:t>
            </a:fld>
            <a:endParaRPr lang="en-US" dirty="0"/>
          </a:p>
        </p:txBody>
      </p:sp>
    </p:spTree>
    <p:extLst>
      <p:ext uri="{BB962C8B-B14F-4D97-AF65-F5344CB8AC3E}">
        <p14:creationId xmlns:p14="http://schemas.microsoft.com/office/powerpoint/2010/main" val="4065518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2400">
                <a:solidFill>
                  <a:schemeClr val="tx1"/>
                </a:solidFill>
                <a:latin typeface="Arial" charset="0"/>
              </a:defRPr>
            </a:lvl1pPr>
            <a:lvl2pPr marL="742950" indent="-285750" defTabSz="903288" eaLnBrk="0" hangingPunct="0">
              <a:defRPr sz="2400">
                <a:solidFill>
                  <a:schemeClr val="tx1"/>
                </a:solidFill>
                <a:latin typeface="Arial" charset="0"/>
              </a:defRPr>
            </a:lvl2pPr>
            <a:lvl3pPr marL="1143000" indent="-228600" defTabSz="903288" eaLnBrk="0" hangingPunct="0">
              <a:defRPr sz="2400">
                <a:solidFill>
                  <a:schemeClr val="tx1"/>
                </a:solidFill>
                <a:latin typeface="Arial" charset="0"/>
              </a:defRPr>
            </a:lvl3pPr>
            <a:lvl4pPr marL="1600200" indent="-228600" defTabSz="903288" eaLnBrk="0" hangingPunct="0">
              <a:defRPr sz="2400">
                <a:solidFill>
                  <a:schemeClr val="tx1"/>
                </a:solidFill>
                <a:latin typeface="Arial" charset="0"/>
              </a:defRPr>
            </a:lvl4pPr>
            <a:lvl5pPr marL="2057400" indent="-228600" defTabSz="903288" eaLnBrk="0" hangingPunct="0">
              <a:defRPr sz="2400">
                <a:solidFill>
                  <a:schemeClr val="tx1"/>
                </a:solidFill>
                <a:latin typeface="Arial" charset="0"/>
              </a:defRPr>
            </a:lvl5pPr>
            <a:lvl6pPr marL="2514600" indent="-228600" defTabSz="903288" eaLnBrk="0" fontAlgn="base" hangingPunct="0">
              <a:spcBef>
                <a:spcPct val="50000"/>
              </a:spcBef>
              <a:spcAft>
                <a:spcPct val="0"/>
              </a:spcAft>
              <a:buChar char="•"/>
              <a:defRPr sz="2400">
                <a:solidFill>
                  <a:schemeClr val="tx1"/>
                </a:solidFill>
                <a:latin typeface="Arial" charset="0"/>
              </a:defRPr>
            </a:lvl6pPr>
            <a:lvl7pPr marL="2971800" indent="-228600" defTabSz="903288" eaLnBrk="0" fontAlgn="base" hangingPunct="0">
              <a:spcBef>
                <a:spcPct val="50000"/>
              </a:spcBef>
              <a:spcAft>
                <a:spcPct val="0"/>
              </a:spcAft>
              <a:buChar char="•"/>
              <a:defRPr sz="2400">
                <a:solidFill>
                  <a:schemeClr val="tx1"/>
                </a:solidFill>
                <a:latin typeface="Arial" charset="0"/>
              </a:defRPr>
            </a:lvl7pPr>
            <a:lvl8pPr marL="3429000" indent="-228600" defTabSz="903288" eaLnBrk="0" fontAlgn="base" hangingPunct="0">
              <a:spcBef>
                <a:spcPct val="50000"/>
              </a:spcBef>
              <a:spcAft>
                <a:spcPct val="0"/>
              </a:spcAft>
              <a:buChar char="•"/>
              <a:defRPr sz="2400">
                <a:solidFill>
                  <a:schemeClr val="tx1"/>
                </a:solidFill>
                <a:latin typeface="Arial" charset="0"/>
              </a:defRPr>
            </a:lvl8pPr>
            <a:lvl9pPr marL="3886200" indent="-228600" defTabSz="903288" eaLnBrk="0" fontAlgn="base" hangingPunct="0">
              <a:spcBef>
                <a:spcPct val="50000"/>
              </a:spcBef>
              <a:spcAft>
                <a:spcPct val="0"/>
              </a:spcAft>
              <a:buChar char="•"/>
              <a:defRPr sz="2400">
                <a:solidFill>
                  <a:schemeClr val="tx1"/>
                </a:solidFill>
                <a:latin typeface="Arial" charset="0"/>
              </a:defRPr>
            </a:lvl9pPr>
          </a:lstStyle>
          <a:p>
            <a:pPr eaLnBrk="1" hangingPunct="1"/>
            <a:fld id="{F4FD09D2-749C-42A3-8B13-CD1A448BB8D5}" type="slidenum">
              <a:rPr lang="en-US" sz="1200" smtClean="0">
                <a:latin typeface="Times New Roman" pitchFamily="18" charset="0"/>
              </a:rPr>
              <a:pPr eaLnBrk="1" hangingPunct="1"/>
              <a:t>1</a:t>
            </a:fld>
            <a:endParaRPr lang="en-US" sz="1200" dirty="0" smtClean="0">
              <a:latin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2400">
                <a:solidFill>
                  <a:schemeClr val="tx1"/>
                </a:solidFill>
                <a:latin typeface="Arial" panose="020B0604020202020204" pitchFamily="34" charset="0"/>
              </a:defRPr>
            </a:lvl1pPr>
            <a:lvl2pPr marL="742950" indent="-285750" defTabSz="903288" eaLnBrk="0" hangingPunct="0">
              <a:defRPr sz="2400">
                <a:solidFill>
                  <a:schemeClr val="tx1"/>
                </a:solidFill>
                <a:latin typeface="Arial" panose="020B0604020202020204" pitchFamily="34" charset="0"/>
              </a:defRPr>
            </a:lvl2pPr>
            <a:lvl3pPr marL="1143000" indent="-228600" defTabSz="903288" eaLnBrk="0" hangingPunct="0">
              <a:defRPr sz="2400">
                <a:solidFill>
                  <a:schemeClr val="tx1"/>
                </a:solidFill>
                <a:latin typeface="Arial" panose="020B0604020202020204" pitchFamily="34" charset="0"/>
              </a:defRPr>
            </a:lvl3pPr>
            <a:lvl4pPr marL="1600200" indent="-228600" defTabSz="903288" eaLnBrk="0" hangingPunct="0">
              <a:defRPr sz="2400">
                <a:solidFill>
                  <a:schemeClr val="tx1"/>
                </a:solidFill>
                <a:latin typeface="Arial" panose="020B0604020202020204" pitchFamily="34" charset="0"/>
              </a:defRPr>
            </a:lvl4pPr>
            <a:lvl5pPr marL="2057400" indent="-228600" defTabSz="903288" eaLnBrk="0" hangingPunct="0">
              <a:defRPr sz="2400">
                <a:solidFill>
                  <a:schemeClr val="tx1"/>
                </a:solidFill>
                <a:latin typeface="Arial" panose="020B0604020202020204" pitchFamily="34" charset="0"/>
              </a:defRPr>
            </a:lvl5pPr>
            <a:lvl6pPr marL="25146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4247FA8-682D-4E1D-96D7-0B10C684A95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4737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2400">
                <a:solidFill>
                  <a:schemeClr val="tx1"/>
                </a:solidFill>
                <a:latin typeface="Arial" panose="020B0604020202020204" pitchFamily="34" charset="0"/>
              </a:defRPr>
            </a:lvl1pPr>
            <a:lvl2pPr marL="742950" indent="-285750" defTabSz="903288" eaLnBrk="0" hangingPunct="0">
              <a:defRPr sz="2400">
                <a:solidFill>
                  <a:schemeClr val="tx1"/>
                </a:solidFill>
                <a:latin typeface="Arial" panose="020B0604020202020204" pitchFamily="34" charset="0"/>
              </a:defRPr>
            </a:lvl2pPr>
            <a:lvl3pPr marL="1143000" indent="-228600" defTabSz="903288" eaLnBrk="0" hangingPunct="0">
              <a:defRPr sz="2400">
                <a:solidFill>
                  <a:schemeClr val="tx1"/>
                </a:solidFill>
                <a:latin typeface="Arial" panose="020B0604020202020204" pitchFamily="34" charset="0"/>
              </a:defRPr>
            </a:lvl3pPr>
            <a:lvl4pPr marL="1600200" indent="-228600" defTabSz="903288" eaLnBrk="0" hangingPunct="0">
              <a:defRPr sz="2400">
                <a:solidFill>
                  <a:schemeClr val="tx1"/>
                </a:solidFill>
                <a:latin typeface="Arial" panose="020B0604020202020204" pitchFamily="34" charset="0"/>
              </a:defRPr>
            </a:lvl4pPr>
            <a:lvl5pPr marL="2057400" indent="-228600" defTabSz="903288" eaLnBrk="0" hangingPunct="0">
              <a:defRPr sz="2400">
                <a:solidFill>
                  <a:schemeClr val="tx1"/>
                </a:solidFill>
                <a:latin typeface="Arial" panose="020B0604020202020204" pitchFamily="34" charset="0"/>
              </a:defRPr>
            </a:lvl5pPr>
            <a:lvl6pPr marL="25146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4247FA8-682D-4E1D-96D7-0B10C684A95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1970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2400">
                <a:solidFill>
                  <a:schemeClr val="tx1"/>
                </a:solidFill>
                <a:latin typeface="Arial" panose="020B0604020202020204" pitchFamily="34" charset="0"/>
              </a:defRPr>
            </a:lvl1pPr>
            <a:lvl2pPr marL="742950" indent="-285750" defTabSz="903288" eaLnBrk="0" hangingPunct="0">
              <a:defRPr sz="2400">
                <a:solidFill>
                  <a:schemeClr val="tx1"/>
                </a:solidFill>
                <a:latin typeface="Arial" panose="020B0604020202020204" pitchFamily="34" charset="0"/>
              </a:defRPr>
            </a:lvl2pPr>
            <a:lvl3pPr marL="1143000" indent="-228600" defTabSz="903288" eaLnBrk="0" hangingPunct="0">
              <a:defRPr sz="2400">
                <a:solidFill>
                  <a:schemeClr val="tx1"/>
                </a:solidFill>
                <a:latin typeface="Arial" panose="020B0604020202020204" pitchFamily="34" charset="0"/>
              </a:defRPr>
            </a:lvl3pPr>
            <a:lvl4pPr marL="1600200" indent="-228600" defTabSz="903288" eaLnBrk="0" hangingPunct="0">
              <a:defRPr sz="2400">
                <a:solidFill>
                  <a:schemeClr val="tx1"/>
                </a:solidFill>
                <a:latin typeface="Arial" panose="020B0604020202020204" pitchFamily="34" charset="0"/>
              </a:defRPr>
            </a:lvl4pPr>
            <a:lvl5pPr marL="2057400" indent="-228600" defTabSz="903288" eaLnBrk="0" hangingPunct="0">
              <a:defRPr sz="2400">
                <a:solidFill>
                  <a:schemeClr val="tx1"/>
                </a:solidFill>
                <a:latin typeface="Arial" panose="020B0604020202020204" pitchFamily="34" charset="0"/>
              </a:defRPr>
            </a:lvl5pPr>
            <a:lvl6pPr marL="25146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03288"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4247FA8-682D-4E1D-96D7-0B10C684A95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90439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marL="0" marR="0" lvl="0" indent="0" algn="r" defTabSz="903288" rtl="0" eaLnBrk="1" fontAlgn="base" latinLnBrk="0" hangingPunct="1">
              <a:lnSpc>
                <a:spcPct val="100000"/>
              </a:lnSpc>
              <a:spcBef>
                <a:spcPct val="0"/>
              </a:spcBef>
              <a:spcAft>
                <a:spcPct val="0"/>
              </a:spcAft>
              <a:buClrTx/>
              <a:buSzTx/>
              <a:buFontTx/>
              <a:buNone/>
              <a:tabLst/>
              <a:defRPr/>
            </a:pPr>
            <a:fld id="{42189D5E-351E-4D49-87BA-B67D134EC26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3272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marL="0" marR="0" lvl="0" indent="0" algn="r" defTabSz="903288" rtl="0" eaLnBrk="1" fontAlgn="base" latinLnBrk="0" hangingPunct="1">
              <a:lnSpc>
                <a:spcPct val="100000"/>
              </a:lnSpc>
              <a:spcBef>
                <a:spcPct val="0"/>
              </a:spcBef>
              <a:spcAft>
                <a:spcPct val="0"/>
              </a:spcAft>
              <a:buClrTx/>
              <a:buSzTx/>
              <a:buFontTx/>
              <a:buNone/>
              <a:tabLst/>
              <a:defRPr/>
            </a:pPr>
            <a:fld id="{42189D5E-351E-4D49-87BA-B67D134EC26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08166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54"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6"/>
          <p:cNvGrpSpPr>
            <a:grpSpLocks/>
          </p:cNvGrpSpPr>
          <p:nvPr userDrawn="1"/>
        </p:nvGrpSpPr>
        <p:grpSpPr bwMode="auto">
          <a:xfrm>
            <a:off x="5873750" y="269875"/>
            <a:ext cx="2895600" cy="911225"/>
            <a:chOff x="3700" y="170"/>
            <a:chExt cx="1824" cy="574"/>
          </a:xfrm>
        </p:grpSpPr>
        <p:pic>
          <p:nvPicPr>
            <p:cNvPr id="6" name="Picture 55"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7"/>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spcBef>
                  <a:spcPct val="0"/>
                </a:spcBef>
                <a:buFontTx/>
                <a:buNone/>
                <a:defRPr/>
              </a:pPr>
              <a:r>
                <a:rPr lang="en-US" sz="1800" b="1" dirty="0">
                  <a:solidFill>
                    <a:schemeClr val="bg1"/>
                  </a:solidFill>
                </a:rPr>
                <a:t>Federal Aviation</a:t>
              </a:r>
            </a:p>
            <a:p>
              <a:pPr>
                <a:lnSpc>
                  <a:spcPct val="85000"/>
                </a:lnSpc>
                <a:spcBef>
                  <a:spcPct val="0"/>
                </a:spcBef>
                <a:buFontTx/>
                <a:buNone/>
                <a:defRPr/>
              </a:pPr>
              <a:r>
                <a:rPr lang="en-US" sz="1800" b="1" dirty="0">
                  <a:solidFill>
                    <a:schemeClr val="bg1"/>
                  </a:solidFill>
                </a:rPr>
                <a:t>Administration</a:t>
              </a:r>
            </a:p>
          </p:txBody>
        </p:sp>
      </p:grpSp>
      <p:sp>
        <p:nvSpPr>
          <p:cNvPr id="63490" name="Rectangle 2"/>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3"/>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29906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F94583B7-FC29-4DC7-A6FB-4D5B686D4AE2}" type="slidenum">
              <a:rPr lang="en-US"/>
              <a:pPr>
                <a:defRPr/>
              </a:pPr>
              <a:t>‹#›</a:t>
            </a:fld>
            <a:endParaRPr lang="en-US" dirty="0"/>
          </a:p>
        </p:txBody>
      </p:sp>
    </p:spTree>
    <p:extLst>
      <p:ext uri="{BB962C8B-B14F-4D97-AF65-F5344CB8AC3E}">
        <p14:creationId xmlns:p14="http://schemas.microsoft.com/office/powerpoint/2010/main" val="4212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D694A1E-3D21-43E9-876A-4FDAB812C6C7}" type="slidenum">
              <a:rPr lang="en-US"/>
              <a:pPr>
                <a:defRPr/>
              </a:pPr>
              <a:t>‹#›</a:t>
            </a:fld>
            <a:endParaRPr lang="en-US" dirty="0"/>
          </a:p>
        </p:txBody>
      </p:sp>
    </p:spTree>
    <p:extLst>
      <p:ext uri="{BB962C8B-B14F-4D97-AF65-F5344CB8AC3E}">
        <p14:creationId xmlns:p14="http://schemas.microsoft.com/office/powerpoint/2010/main" val="335865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C94B73A5-E6F7-4124-908F-0D9141F4D1D5}" type="slidenum">
              <a:rPr lang="en-US"/>
              <a:pPr>
                <a:defRPr/>
              </a:pPr>
              <a:t>‹#›</a:t>
            </a:fld>
            <a:endParaRPr lang="en-US" dirty="0"/>
          </a:p>
        </p:txBody>
      </p:sp>
    </p:spTree>
    <p:extLst>
      <p:ext uri="{BB962C8B-B14F-4D97-AF65-F5344CB8AC3E}">
        <p14:creationId xmlns:p14="http://schemas.microsoft.com/office/powerpoint/2010/main" val="8092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24BAE055-7BF8-4418-99C2-EA06BC831239}" type="slidenum">
              <a:rPr lang="en-US"/>
              <a:pPr>
                <a:defRPr/>
              </a:pPr>
              <a:t>‹#›</a:t>
            </a:fld>
            <a:endParaRPr lang="en-US" dirty="0"/>
          </a:p>
        </p:txBody>
      </p:sp>
    </p:spTree>
    <p:extLst>
      <p:ext uri="{BB962C8B-B14F-4D97-AF65-F5344CB8AC3E}">
        <p14:creationId xmlns:p14="http://schemas.microsoft.com/office/powerpoint/2010/main" val="15707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4D32FDD-C8EA-4536-80D3-9B7BBAB7F5A1}" type="slidenum">
              <a:rPr lang="en-US"/>
              <a:pPr>
                <a:defRPr/>
              </a:pPr>
              <a:t>‹#›</a:t>
            </a:fld>
            <a:endParaRPr lang="en-US" dirty="0"/>
          </a:p>
        </p:txBody>
      </p:sp>
    </p:spTree>
    <p:extLst>
      <p:ext uri="{BB962C8B-B14F-4D97-AF65-F5344CB8AC3E}">
        <p14:creationId xmlns:p14="http://schemas.microsoft.com/office/powerpoint/2010/main" val="272688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C5500E5A-D3CD-44E0-A940-5D7171629B12}" type="slidenum">
              <a:rPr lang="en-US"/>
              <a:pPr>
                <a:defRPr/>
              </a:pPr>
              <a:t>‹#›</a:t>
            </a:fld>
            <a:endParaRPr lang="en-US" dirty="0"/>
          </a:p>
        </p:txBody>
      </p:sp>
    </p:spTree>
    <p:extLst>
      <p:ext uri="{BB962C8B-B14F-4D97-AF65-F5344CB8AC3E}">
        <p14:creationId xmlns:p14="http://schemas.microsoft.com/office/powerpoint/2010/main" val="355479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90A72A1F-90A1-47FD-BCF5-4F2C12A4D9ED}" type="slidenum">
              <a:rPr lang="en-US"/>
              <a:pPr>
                <a:defRPr/>
              </a:pPr>
              <a:t>‹#›</a:t>
            </a:fld>
            <a:endParaRPr lang="en-US" dirty="0"/>
          </a:p>
        </p:txBody>
      </p:sp>
    </p:spTree>
    <p:extLst>
      <p:ext uri="{BB962C8B-B14F-4D97-AF65-F5344CB8AC3E}">
        <p14:creationId xmlns:p14="http://schemas.microsoft.com/office/powerpoint/2010/main" val="168381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25E369CA-5444-4BDE-9E1C-C76D1C0CD17A}" type="slidenum">
              <a:rPr lang="en-US"/>
              <a:pPr>
                <a:defRPr/>
              </a:pPr>
              <a:t>‹#›</a:t>
            </a:fld>
            <a:endParaRPr lang="en-US" dirty="0"/>
          </a:p>
        </p:txBody>
      </p:sp>
    </p:spTree>
    <p:extLst>
      <p:ext uri="{BB962C8B-B14F-4D97-AF65-F5344CB8AC3E}">
        <p14:creationId xmlns:p14="http://schemas.microsoft.com/office/powerpoint/2010/main" val="314588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2AE91A4C-928F-4D26-AD18-422C992DC3B3}" type="slidenum">
              <a:rPr lang="en-US"/>
              <a:pPr>
                <a:defRPr/>
              </a:pPr>
              <a:t>‹#›</a:t>
            </a:fld>
            <a:endParaRPr lang="en-US" dirty="0"/>
          </a:p>
        </p:txBody>
      </p:sp>
    </p:spTree>
    <p:extLst>
      <p:ext uri="{BB962C8B-B14F-4D97-AF65-F5344CB8AC3E}">
        <p14:creationId xmlns:p14="http://schemas.microsoft.com/office/powerpoint/2010/main" val="59391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2FCE14C-C233-4D55-9A85-78B845EF3780}" type="slidenum">
              <a:rPr lang="en-US"/>
              <a:pPr>
                <a:defRPr/>
              </a:pPr>
              <a:t>‹#›</a:t>
            </a:fld>
            <a:endParaRPr lang="en-US" dirty="0"/>
          </a:p>
        </p:txBody>
      </p:sp>
    </p:spTree>
    <p:extLst>
      <p:ext uri="{BB962C8B-B14F-4D97-AF65-F5344CB8AC3E}">
        <p14:creationId xmlns:p14="http://schemas.microsoft.com/office/powerpoint/2010/main" val="128252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0AA1BFAF-CF76-4744-8EEB-7F36696C229A}" type="slidenum">
              <a:rPr lang="en-US"/>
              <a:pPr>
                <a:defRPr/>
              </a:pPr>
              <a:t>‹#›</a:t>
            </a:fld>
            <a:endParaRPr lang="en-US" dirty="0"/>
          </a:p>
        </p:txBody>
      </p:sp>
    </p:spTree>
    <p:extLst>
      <p:ext uri="{BB962C8B-B14F-4D97-AF65-F5344CB8AC3E}">
        <p14:creationId xmlns:p14="http://schemas.microsoft.com/office/powerpoint/2010/main" val="142744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B9B7D09-40B1-4FE4-B188-292EFD0228A0}" type="slidenum">
              <a:rPr lang="en-US"/>
              <a:pPr>
                <a:defRPr/>
              </a:pPr>
              <a:t>‹#›</a:t>
            </a:fld>
            <a:endParaRPr lang="en-US" dirty="0"/>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dirty="0"/>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spcBef>
                <a:spcPct val="0"/>
              </a:spcBef>
              <a:buFontTx/>
              <a:buNone/>
            </a:pPr>
            <a:endParaRPr lang="en-US" sz="1200" b="1" dirty="0">
              <a:solidFill>
                <a:schemeClr val="bg1"/>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4"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spcBef>
                  <a:spcPct val="0"/>
                </a:spcBef>
                <a:buFontTx/>
                <a:buNone/>
                <a:defRPr/>
              </a:pPr>
              <a:r>
                <a:rPr lang="en-US" sz="1200" b="1" dirty="0">
                  <a:solidFill>
                    <a:schemeClr val="bg1"/>
                  </a:solidFill>
                </a:rPr>
                <a:t>Federal Aviation</a:t>
              </a:r>
            </a:p>
            <a:p>
              <a:pPr>
                <a:lnSpc>
                  <a:spcPct val="85000"/>
                </a:lnSpc>
                <a:spcBef>
                  <a:spcPct val="0"/>
                </a:spcBef>
                <a:buFontTx/>
                <a:buNone/>
                <a:defRPr/>
              </a:pPr>
              <a:r>
                <a:rPr lang="en-US" sz="1200" b="1" dirty="0">
                  <a:solidFill>
                    <a:schemeClr val="bg1"/>
                  </a:solidFill>
                </a:rPr>
                <a:t>Administration</a:t>
              </a:r>
            </a:p>
          </p:txBody>
        </p:sp>
      </p:grpSp>
      <p:sp>
        <p:nvSpPr>
          <p:cNvPr id="56349" name="Text Box 29"/>
          <p:cNvSpPr txBox="1">
            <a:spLocks noChangeArrowheads="1"/>
          </p:cNvSpPr>
          <p:nvPr userDrawn="1"/>
        </p:nvSpPr>
        <p:spPr bwMode="auto">
          <a:xfrm>
            <a:off x="449263" y="6205538"/>
            <a:ext cx="4784725" cy="274637"/>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b="1" dirty="0">
                <a:solidFill>
                  <a:srgbClr val="C0C0C0"/>
                </a:solidFill>
              </a:rPr>
              <a:t>Triennial Fire Safety Conference – Heat Flux</a:t>
            </a:r>
            <a:endParaRPr lang="en-US" sz="1200" dirty="0">
              <a:solidFill>
                <a:srgbClr val="C0C0C0"/>
              </a:solidFill>
            </a:endParaRPr>
          </a:p>
        </p:txBody>
      </p:sp>
      <p:sp>
        <p:nvSpPr>
          <p:cNvPr id="56350" name="Text Box 30"/>
          <p:cNvSpPr txBox="1">
            <a:spLocks noChangeArrowheads="1"/>
          </p:cNvSpPr>
          <p:nvPr userDrawn="1"/>
        </p:nvSpPr>
        <p:spPr bwMode="auto">
          <a:xfrm>
            <a:off x="441325" y="6384925"/>
            <a:ext cx="3740150" cy="27463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dirty="0" smtClean="0">
                <a:solidFill>
                  <a:srgbClr val="C0C0C0"/>
                </a:solidFill>
              </a:rPr>
              <a:t>October, 2019</a:t>
            </a:r>
            <a:endParaRPr lang="en-US" sz="1200" dirty="0">
              <a:solidFill>
                <a:srgbClr val="C0C0C0"/>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AVIATION HEAT FLUX CALIBRATION STANDARD</a:t>
            </a:r>
            <a:br>
              <a:rPr lang="en-US" dirty="0" smtClean="0"/>
            </a:br>
            <a:r>
              <a:rPr lang="en-US" dirty="0" smtClean="0"/>
              <a:t/>
            </a:r>
            <a:br>
              <a:rPr lang="en-US" dirty="0" smtClean="0"/>
            </a:br>
            <a:r>
              <a:rPr lang="en-US" sz="2400" dirty="0" smtClean="0"/>
              <a:t>2019 Triennial International Fire &amp; Cabin Safety Research Conference</a:t>
            </a:r>
            <a:br>
              <a:rPr lang="en-US" sz="2400" dirty="0" smtClean="0"/>
            </a:br>
            <a:r>
              <a:rPr lang="en-US" sz="2400" dirty="0" smtClean="0"/>
              <a:t/>
            </a:r>
            <a:br>
              <a:rPr lang="en-US" sz="2400" dirty="0" smtClean="0"/>
            </a:br>
            <a:r>
              <a:rPr lang="en-US" sz="2400" dirty="0" smtClean="0"/>
              <a:t>Atlantic City, NJ USA</a:t>
            </a:r>
          </a:p>
        </p:txBody>
      </p:sp>
      <p:sp>
        <p:nvSpPr>
          <p:cNvPr id="3076" name="Text Box 4"/>
          <p:cNvSpPr txBox="1">
            <a:spLocks noChangeArrowheads="1"/>
          </p:cNvSpPr>
          <p:nvPr/>
        </p:nvSpPr>
        <p:spPr bwMode="auto">
          <a:xfrm>
            <a:off x="788988" y="4875213"/>
            <a:ext cx="3800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600" dirty="0">
                <a:solidFill>
                  <a:schemeClr val="bg1"/>
                </a:solidFill>
              </a:rPr>
              <a:t>Michael Burns, FAA Tech Center</a:t>
            </a:r>
          </a:p>
        </p:txBody>
      </p:sp>
      <p:sp>
        <p:nvSpPr>
          <p:cNvPr id="3077" name="Text Box 5"/>
          <p:cNvSpPr txBox="1">
            <a:spLocks noChangeArrowheads="1"/>
          </p:cNvSpPr>
          <p:nvPr/>
        </p:nvSpPr>
        <p:spPr bwMode="auto">
          <a:xfrm>
            <a:off x="803275" y="5276850"/>
            <a:ext cx="3465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600" dirty="0" smtClean="0">
                <a:solidFill>
                  <a:schemeClr val="bg1"/>
                </a:solidFill>
              </a:rPr>
              <a:t>October, 2019</a:t>
            </a:r>
            <a:endParaRPr lang="en-US" sz="1600" i="1"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60219" y="867640"/>
            <a:ext cx="8515926"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sz="2800" b="1" dirty="0" smtClean="0">
                <a:latin typeface="Times New Roman"/>
                <a:ea typeface="Times New Roman"/>
              </a:rPr>
              <a:t>Data </a:t>
            </a:r>
            <a:r>
              <a:rPr lang="en-US" sz="2800" b="1" dirty="0">
                <a:latin typeface="Times New Roman"/>
                <a:ea typeface="Times New Roman"/>
              </a:rPr>
              <a:t>Acquisition System Specification</a:t>
            </a:r>
            <a:endParaRPr lang="en-US" sz="2800" dirty="0">
              <a:latin typeface="Times New Roman"/>
              <a:ea typeface="Times New Roman"/>
            </a:endParaRPr>
          </a:p>
          <a:p>
            <a:pPr marL="0" marR="0">
              <a:spcBef>
                <a:spcPts val="0"/>
              </a:spcBef>
              <a:spcAft>
                <a:spcPts val="0"/>
              </a:spcAft>
              <a:buNone/>
            </a:pPr>
            <a:r>
              <a:rPr lang="en-US" sz="1400" b="1" cap="all" dirty="0">
                <a:latin typeface="Times New Roman"/>
                <a:ea typeface="Times New Roman"/>
              </a:rPr>
              <a:t> </a:t>
            </a:r>
            <a:endParaRPr lang="en-US" sz="1400" dirty="0">
              <a:latin typeface="Times New Roman"/>
              <a:ea typeface="Times New Roman"/>
            </a:endParaRPr>
          </a:p>
          <a:p>
            <a:pPr marL="0" marR="0">
              <a:spcBef>
                <a:spcPts val="0"/>
              </a:spcBef>
              <a:spcAft>
                <a:spcPts val="0"/>
              </a:spcAft>
              <a:buNone/>
            </a:pPr>
            <a:r>
              <a:rPr lang="en-US" sz="1600" dirty="0">
                <a:latin typeface="Times New Roman"/>
                <a:ea typeface="Times New Roman"/>
              </a:rPr>
              <a:t>The data acquisition system must have a minimum scan rate frequency of 4 Hz, a measurement uncertainty less than ± 0.01 mV (at 95% confidence, k=2) and be able to collect the two HFG signals within 1⁄10</a:t>
            </a:r>
            <a:r>
              <a:rPr lang="en-US" sz="1600" baseline="30000" dirty="0">
                <a:latin typeface="Times New Roman"/>
                <a:ea typeface="Times New Roman"/>
              </a:rPr>
              <a:t>th</a:t>
            </a:r>
            <a:r>
              <a:rPr lang="en-US" sz="1600" dirty="0">
                <a:latin typeface="Times New Roman"/>
                <a:ea typeface="Times New Roman"/>
              </a:rPr>
              <a:t> of a second of each </a:t>
            </a:r>
            <a:r>
              <a:rPr lang="en-US" sz="1600" dirty="0" smtClean="0">
                <a:latin typeface="Times New Roman"/>
                <a:ea typeface="Times New Roman"/>
              </a:rPr>
              <a:t>other.</a:t>
            </a:r>
            <a:endParaRPr lang="en-US" sz="1600" dirty="0">
              <a:latin typeface="Times New Roman"/>
              <a:ea typeface="Times New Roman"/>
            </a:endParaRPr>
          </a:p>
          <a:p>
            <a:pPr marL="0" marR="0">
              <a:spcBef>
                <a:spcPts val="0"/>
              </a:spcBef>
              <a:spcAft>
                <a:spcPts val="0"/>
              </a:spcAft>
              <a:buNone/>
            </a:pPr>
            <a:endParaRPr lang="en-US" sz="1600" dirty="0" smtClean="0">
              <a:latin typeface="Times New Roman"/>
              <a:ea typeface="Times New Roman"/>
            </a:endParaRPr>
          </a:p>
          <a:p>
            <a:pPr marL="0" marR="0">
              <a:spcBef>
                <a:spcPts val="0"/>
              </a:spcBef>
              <a:spcAft>
                <a:spcPts val="0"/>
              </a:spcAft>
              <a:buNone/>
            </a:pPr>
            <a:r>
              <a:rPr lang="en-US" sz="1600" dirty="0" smtClean="0">
                <a:solidFill>
                  <a:srgbClr val="000000"/>
                </a:solidFill>
                <a:latin typeface="Times New Roman" panose="02020603050405020304" pitchFamily="18" charset="0"/>
              </a:rPr>
              <a:t>The </a:t>
            </a:r>
            <a:r>
              <a:rPr lang="en-US" sz="1600" dirty="0">
                <a:solidFill>
                  <a:srgbClr val="000000"/>
                </a:solidFill>
                <a:latin typeface="Times New Roman" panose="02020603050405020304" pitchFamily="18" charset="0"/>
              </a:rPr>
              <a:t>calibration software must convert millivolt data of a Working </a:t>
            </a:r>
            <a:r>
              <a:rPr lang="en-US" sz="1600" dirty="0" smtClean="0">
                <a:solidFill>
                  <a:srgbClr val="000000"/>
                </a:solidFill>
                <a:latin typeface="Times New Roman" panose="02020603050405020304" pitchFamily="18" charset="0"/>
              </a:rPr>
              <a:t>HFG to </a:t>
            </a:r>
            <a:r>
              <a:rPr lang="en-US" sz="1600" dirty="0">
                <a:solidFill>
                  <a:srgbClr val="000000"/>
                </a:solidFill>
                <a:latin typeface="Times New Roman" panose="02020603050405020304" pitchFamily="18" charset="0"/>
              </a:rPr>
              <a:t>that of a Standardized gauge (having a known slope) to generate a calibration factor</a:t>
            </a:r>
            <a:r>
              <a:rPr lang="en-US" sz="1600" dirty="0" smtClean="0">
                <a:solidFill>
                  <a:srgbClr val="000000"/>
                </a:solidFill>
                <a:latin typeface="Times New Roman" panose="02020603050405020304" pitchFamily="18" charset="0"/>
              </a:rPr>
              <a:t>.</a:t>
            </a:r>
          </a:p>
          <a:p>
            <a:pPr marL="0" marR="0">
              <a:spcBef>
                <a:spcPts val="0"/>
              </a:spcBef>
              <a:spcAft>
                <a:spcPts val="0"/>
              </a:spcAft>
              <a:buNone/>
            </a:pPr>
            <a:endParaRPr lang="en-US" sz="1600" dirty="0" smtClean="0">
              <a:solidFill>
                <a:srgbClr val="000000"/>
              </a:solidFill>
              <a:latin typeface="Times New Roman" panose="02020603050405020304" pitchFamily="18" charset="0"/>
            </a:endParaRPr>
          </a:p>
          <a:p>
            <a:pPr marL="0" marR="0">
              <a:spcBef>
                <a:spcPts val="0"/>
              </a:spcBef>
              <a:spcAft>
                <a:spcPts val="0"/>
              </a:spcAft>
              <a:buNone/>
            </a:pPr>
            <a:r>
              <a:rPr lang="en-US" sz="1600" dirty="0" smtClean="0">
                <a:solidFill>
                  <a:srgbClr val="000000"/>
                </a:solidFill>
                <a:latin typeface="Times New Roman" panose="02020603050405020304" pitchFamily="18" charset="0"/>
              </a:rPr>
              <a:t>Calibration </a:t>
            </a:r>
            <a:r>
              <a:rPr lang="en-US" sz="1600" dirty="0">
                <a:solidFill>
                  <a:srgbClr val="000000"/>
                </a:solidFill>
                <a:latin typeface="Times New Roman" panose="02020603050405020304" pitchFamily="18" charset="0"/>
              </a:rPr>
              <a:t>data between the range of 1 W/cm</a:t>
            </a:r>
            <a:r>
              <a:rPr lang="en-US" sz="1600" baseline="30000" dirty="0">
                <a:solidFill>
                  <a:srgbClr val="000000"/>
                </a:solidFill>
                <a:latin typeface="Times New Roman" panose="02020603050405020304" pitchFamily="18" charset="0"/>
              </a:rPr>
              <a:t>2 </a:t>
            </a:r>
            <a:r>
              <a:rPr lang="en-US" sz="1050" dirty="0" smtClean="0">
                <a:solidFill>
                  <a:srgbClr val="000000"/>
                </a:solidFill>
                <a:latin typeface="Times New Roman" panose="02020603050405020304" pitchFamily="18" charset="0"/>
              </a:rPr>
              <a:t> </a:t>
            </a:r>
            <a:r>
              <a:rPr lang="en-US" sz="1600" dirty="0">
                <a:solidFill>
                  <a:srgbClr val="000000"/>
                </a:solidFill>
                <a:latin typeface="Times New Roman" panose="02020603050405020304" pitchFamily="18" charset="0"/>
              </a:rPr>
              <a:t>(0.88 </a:t>
            </a:r>
            <a:r>
              <a:rPr lang="en-US" sz="1600" dirty="0" smtClean="0">
                <a:solidFill>
                  <a:srgbClr val="000000"/>
                </a:solidFill>
                <a:latin typeface="Times New Roman" panose="02020603050405020304" pitchFamily="18" charset="0"/>
              </a:rPr>
              <a:t>BTU/ft</a:t>
            </a:r>
            <a:r>
              <a:rPr lang="en-US" sz="1600" baseline="30000" dirty="0" smtClean="0">
                <a:solidFill>
                  <a:srgbClr val="000000"/>
                </a:solidFill>
                <a:latin typeface="Times New Roman" panose="02020603050405020304" pitchFamily="18" charset="0"/>
              </a:rPr>
              <a:t>2</a:t>
            </a:r>
            <a:r>
              <a:rPr lang="en-US" sz="1600" dirty="0" smtClean="0">
                <a:solidFill>
                  <a:srgbClr val="000000"/>
                </a:solidFill>
                <a:latin typeface="Times New Roman" panose="02020603050405020304" pitchFamily="18" charset="0"/>
              </a:rPr>
              <a:t>*sec</a:t>
            </a:r>
            <a:r>
              <a:rPr lang="en-US" sz="1600" dirty="0">
                <a:solidFill>
                  <a:srgbClr val="000000"/>
                </a:solidFill>
                <a:latin typeface="Times New Roman" panose="02020603050405020304" pitchFamily="18" charset="0"/>
              </a:rPr>
              <a:t>) and 4 </a:t>
            </a:r>
            <a:r>
              <a:rPr lang="en-US" sz="1600" dirty="0" smtClean="0">
                <a:solidFill>
                  <a:srgbClr val="000000"/>
                </a:solidFill>
                <a:latin typeface="Times New Roman" panose="02020603050405020304" pitchFamily="18" charset="0"/>
              </a:rPr>
              <a:t>W/cm</a:t>
            </a:r>
            <a:r>
              <a:rPr lang="en-US" sz="1600" baseline="30000" dirty="0" smtClean="0">
                <a:solidFill>
                  <a:srgbClr val="000000"/>
                </a:solidFill>
                <a:latin typeface="Times New Roman" panose="02020603050405020304" pitchFamily="18" charset="0"/>
              </a:rPr>
              <a:t>2</a:t>
            </a:r>
            <a:r>
              <a:rPr lang="en-US" sz="1050" dirty="0" smtClean="0">
                <a:solidFill>
                  <a:srgbClr val="000000"/>
                </a:solidFill>
                <a:latin typeface="Times New Roman" panose="02020603050405020304" pitchFamily="18" charset="0"/>
              </a:rPr>
              <a:t> </a:t>
            </a:r>
            <a:r>
              <a:rPr lang="en-US" sz="1600" dirty="0">
                <a:solidFill>
                  <a:srgbClr val="000000"/>
                </a:solidFill>
                <a:latin typeface="Times New Roman" panose="02020603050405020304" pitchFamily="18" charset="0"/>
              </a:rPr>
              <a:t>(3.52 </a:t>
            </a:r>
            <a:r>
              <a:rPr lang="en-US" sz="1600" dirty="0" smtClean="0">
                <a:solidFill>
                  <a:srgbClr val="000000"/>
                </a:solidFill>
                <a:latin typeface="Times New Roman" panose="02020603050405020304" pitchFamily="18" charset="0"/>
              </a:rPr>
              <a:t>BTU/ft</a:t>
            </a:r>
            <a:r>
              <a:rPr lang="en-US" sz="1600" baseline="30000" dirty="0" smtClean="0">
                <a:solidFill>
                  <a:srgbClr val="000000"/>
                </a:solidFill>
                <a:latin typeface="Times New Roman" panose="02020603050405020304" pitchFamily="18" charset="0"/>
              </a:rPr>
              <a:t>2</a:t>
            </a:r>
            <a:r>
              <a:rPr lang="en-US" sz="1600" dirty="0" smtClean="0">
                <a:solidFill>
                  <a:srgbClr val="000000"/>
                </a:solidFill>
                <a:latin typeface="Times New Roman" panose="02020603050405020304" pitchFamily="18" charset="0"/>
              </a:rPr>
              <a:t>*sec</a:t>
            </a:r>
            <a:r>
              <a:rPr lang="en-US" sz="1600" dirty="0">
                <a:solidFill>
                  <a:srgbClr val="000000"/>
                </a:solidFill>
                <a:latin typeface="Times New Roman" panose="02020603050405020304" pitchFamily="18" charset="0"/>
              </a:rPr>
              <a:t>) is used to linearize the slope. Zero offset data are not to be considered, and data beyond these two ranges must be omitted.</a:t>
            </a:r>
            <a:endParaRPr lang="en-US" sz="1600" dirty="0">
              <a:latin typeface="Times New Roman"/>
              <a:ea typeface="Times New Roman"/>
            </a:endParaRPr>
          </a:p>
          <a:p>
            <a:pPr marL="0" marR="0">
              <a:spcBef>
                <a:spcPts val="0"/>
              </a:spcBef>
              <a:spcAft>
                <a:spcPts val="0"/>
              </a:spcAft>
              <a:buNone/>
            </a:pPr>
            <a:endParaRPr lang="en-US" sz="1200" b="1" dirty="0" smtClean="0">
              <a:latin typeface="Times New Roman"/>
              <a:ea typeface="Times New Roman"/>
            </a:endParaRPr>
          </a:p>
          <a:p>
            <a:pPr marL="0" marR="0">
              <a:spcBef>
                <a:spcPts val="0"/>
              </a:spcBef>
              <a:spcAft>
                <a:spcPts val="0"/>
              </a:spcAft>
              <a:buNone/>
            </a:pPr>
            <a:r>
              <a:rPr lang="en-US" sz="2800" b="1" dirty="0" smtClean="0">
                <a:latin typeface="Times New Roman"/>
                <a:ea typeface="Times New Roman"/>
              </a:rPr>
              <a:t>Calibration </a:t>
            </a:r>
            <a:r>
              <a:rPr lang="en-US" sz="2800" b="1" dirty="0">
                <a:latin typeface="Times New Roman"/>
                <a:ea typeface="Times New Roman"/>
              </a:rPr>
              <a:t>Interim</a:t>
            </a:r>
            <a:endParaRPr lang="en-US" sz="2800" dirty="0">
              <a:latin typeface="Times New Roman"/>
              <a:ea typeface="Times New Roman"/>
            </a:endParaRPr>
          </a:p>
          <a:p>
            <a:pPr marL="0" marR="0">
              <a:spcBef>
                <a:spcPts val="0"/>
              </a:spcBef>
              <a:spcAft>
                <a:spcPts val="0"/>
              </a:spcAft>
              <a:buNone/>
            </a:pPr>
            <a:r>
              <a:rPr lang="en-US" sz="1400" b="1" dirty="0">
                <a:latin typeface="Times New Roman"/>
                <a:ea typeface="Times New Roman"/>
              </a:rPr>
              <a:t> </a:t>
            </a:r>
            <a:endParaRPr lang="en-US" sz="1400" dirty="0">
              <a:latin typeface="Times New Roman"/>
              <a:ea typeface="Times New Roman"/>
            </a:endParaRPr>
          </a:p>
          <a:p>
            <a:pPr marL="0" marR="0">
              <a:spcBef>
                <a:spcPts val="0"/>
              </a:spcBef>
              <a:spcAft>
                <a:spcPts val="0"/>
              </a:spcAft>
              <a:buNone/>
            </a:pPr>
            <a:r>
              <a:rPr lang="en-US" sz="1600" u="sng" dirty="0" smtClean="0">
                <a:latin typeface="Times New Roman"/>
                <a:ea typeface="Times New Roman"/>
              </a:rPr>
              <a:t>Secondary </a:t>
            </a:r>
            <a:r>
              <a:rPr lang="en-US" sz="1600" u="sng" dirty="0">
                <a:latin typeface="Times New Roman"/>
                <a:ea typeface="Times New Roman"/>
              </a:rPr>
              <a:t>Standard </a:t>
            </a:r>
            <a:r>
              <a:rPr lang="en-US" sz="1600" u="sng" dirty="0" smtClean="0">
                <a:latin typeface="Times New Roman"/>
                <a:ea typeface="Times New Roman"/>
              </a:rPr>
              <a:t>HFG</a:t>
            </a:r>
            <a:r>
              <a:rPr lang="en-US" sz="1600" dirty="0" smtClean="0">
                <a:latin typeface="Times New Roman"/>
                <a:ea typeface="Times New Roman"/>
              </a:rPr>
              <a:t>:  The </a:t>
            </a:r>
            <a:r>
              <a:rPr lang="en-US" sz="1600" dirty="0">
                <a:latin typeface="Times New Roman"/>
                <a:ea typeface="Times New Roman"/>
              </a:rPr>
              <a:t>Secondary Standard HFG must be calibrated at NIST using their heat flux calibration service at least </a:t>
            </a:r>
            <a:r>
              <a:rPr lang="en-US" sz="1600" u="sng" dirty="0">
                <a:latin typeface="Times New Roman"/>
                <a:ea typeface="Times New Roman"/>
              </a:rPr>
              <a:t>once every 5 years</a:t>
            </a:r>
            <a:r>
              <a:rPr lang="en-US" sz="1600" dirty="0">
                <a:latin typeface="Times New Roman"/>
                <a:ea typeface="Times New Roman"/>
              </a:rPr>
              <a:t>.</a:t>
            </a:r>
          </a:p>
          <a:p>
            <a:pPr marL="0" marR="0">
              <a:spcBef>
                <a:spcPts val="0"/>
              </a:spcBef>
              <a:spcAft>
                <a:spcPts val="0"/>
              </a:spcAft>
              <a:buNone/>
            </a:pPr>
            <a:r>
              <a:rPr lang="en-US" sz="1600" dirty="0">
                <a:latin typeface="Times New Roman"/>
                <a:ea typeface="Times New Roman"/>
              </a:rPr>
              <a:t> </a:t>
            </a:r>
          </a:p>
        </p:txBody>
      </p:sp>
    </p:spTree>
    <p:extLst>
      <p:ext uri="{BB962C8B-B14F-4D97-AF65-F5344CB8AC3E}">
        <p14:creationId xmlns:p14="http://schemas.microsoft.com/office/powerpoint/2010/main" val="2079441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60219" y="867640"/>
            <a:ext cx="8515926"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sz="2800" b="1" dirty="0" smtClean="0">
                <a:latin typeface="Times New Roman"/>
                <a:ea typeface="Times New Roman"/>
              </a:rPr>
              <a:t>Calibration Interim continued</a:t>
            </a:r>
            <a:endParaRPr lang="en-US" sz="2800" dirty="0">
              <a:latin typeface="Times New Roman"/>
              <a:ea typeface="Times New Roman"/>
            </a:endParaRPr>
          </a:p>
          <a:p>
            <a:pPr marL="0" marR="0">
              <a:spcBef>
                <a:spcPts val="0"/>
              </a:spcBef>
              <a:spcAft>
                <a:spcPts val="0"/>
              </a:spcAft>
              <a:buNone/>
            </a:pPr>
            <a:r>
              <a:rPr lang="en-US" sz="1400" b="1" dirty="0">
                <a:latin typeface="Times New Roman"/>
                <a:ea typeface="Times New Roman"/>
              </a:rPr>
              <a:t> </a:t>
            </a:r>
            <a:endParaRPr lang="en-US" sz="1400" dirty="0">
              <a:latin typeface="Times New Roman"/>
              <a:ea typeface="Times New Roman"/>
            </a:endParaRPr>
          </a:p>
          <a:p>
            <a:pPr>
              <a:buNone/>
            </a:pPr>
            <a:r>
              <a:rPr lang="en-US" sz="1600" u="sng" dirty="0" smtClean="0">
                <a:solidFill>
                  <a:srgbClr val="000000"/>
                </a:solidFill>
                <a:latin typeface="Times New Roman" panose="02020603050405020304" pitchFamily="18" charset="0"/>
              </a:rPr>
              <a:t>The </a:t>
            </a:r>
            <a:r>
              <a:rPr lang="en-US" sz="1600" u="sng" dirty="0">
                <a:solidFill>
                  <a:srgbClr val="000000"/>
                </a:solidFill>
                <a:latin typeface="Times New Roman" panose="02020603050405020304" pitchFamily="18" charset="0"/>
              </a:rPr>
              <a:t>Secondary Standard </a:t>
            </a:r>
            <a:r>
              <a:rPr lang="en-US" sz="1600" u="sng" dirty="0" smtClean="0">
                <a:solidFill>
                  <a:srgbClr val="000000"/>
                </a:solidFill>
                <a:latin typeface="Times New Roman" panose="02020603050405020304" pitchFamily="18" charset="0"/>
              </a:rPr>
              <a:t>HFG</a:t>
            </a:r>
            <a:r>
              <a:rPr lang="en-US" sz="1600" dirty="0" smtClean="0">
                <a:solidFill>
                  <a:srgbClr val="000000"/>
                </a:solidFill>
                <a:latin typeface="Times New Roman" panose="02020603050405020304" pitchFamily="18" charset="0"/>
              </a:rPr>
              <a:t>: This </a:t>
            </a:r>
            <a:r>
              <a:rPr lang="en-US" sz="1600" dirty="0">
                <a:solidFill>
                  <a:srgbClr val="000000"/>
                </a:solidFill>
                <a:latin typeface="Times New Roman" panose="02020603050405020304" pitchFamily="18" charset="0"/>
              </a:rPr>
              <a:t>HFG should not be used for anything other than calibrating transfer standard sensors. </a:t>
            </a:r>
            <a:endParaRPr lang="en-US" sz="1600" dirty="0" smtClean="0">
              <a:solidFill>
                <a:srgbClr val="000000"/>
              </a:solidFill>
              <a:latin typeface="Times New Roman" panose="02020603050405020304" pitchFamily="18" charset="0"/>
            </a:endParaRPr>
          </a:p>
          <a:p>
            <a:pPr>
              <a:buNone/>
            </a:pPr>
            <a:endParaRPr lang="en-US" sz="1600" u="sng" dirty="0" smtClean="0">
              <a:latin typeface="Times New Roman"/>
              <a:ea typeface="Times New Roman"/>
            </a:endParaRPr>
          </a:p>
          <a:p>
            <a:pPr>
              <a:buNone/>
            </a:pPr>
            <a:r>
              <a:rPr lang="en-US" sz="1600" u="sng" dirty="0" smtClean="0">
                <a:latin typeface="Times New Roman"/>
                <a:ea typeface="Times New Roman"/>
              </a:rPr>
              <a:t>Transfer </a:t>
            </a:r>
            <a:r>
              <a:rPr lang="en-US" sz="1600" u="sng" dirty="0">
                <a:latin typeface="Times New Roman"/>
                <a:ea typeface="Times New Roman"/>
              </a:rPr>
              <a:t>Standard </a:t>
            </a:r>
            <a:r>
              <a:rPr lang="en-US" sz="1600" u="sng" dirty="0" smtClean="0">
                <a:latin typeface="Times New Roman"/>
                <a:ea typeface="Times New Roman"/>
              </a:rPr>
              <a:t>HFG</a:t>
            </a:r>
            <a:r>
              <a:rPr lang="en-US" sz="1600" dirty="0" smtClean="0">
                <a:latin typeface="Times New Roman"/>
                <a:ea typeface="Times New Roman"/>
              </a:rPr>
              <a:t>:  The </a:t>
            </a:r>
            <a:r>
              <a:rPr lang="en-US" sz="1600" dirty="0">
                <a:latin typeface="Times New Roman"/>
                <a:ea typeface="Times New Roman"/>
              </a:rPr>
              <a:t>Transfer Standard HFG must be calibrated by a Secondary Standard HFG at least </a:t>
            </a:r>
            <a:r>
              <a:rPr lang="en-US" sz="1600" u="sng" dirty="0">
                <a:latin typeface="Times New Roman"/>
                <a:ea typeface="Times New Roman"/>
              </a:rPr>
              <a:t>once every year</a:t>
            </a:r>
            <a:r>
              <a:rPr lang="en-US" sz="1600" dirty="0">
                <a:latin typeface="Times New Roman"/>
                <a:ea typeface="Times New Roman"/>
              </a:rPr>
              <a:t>.</a:t>
            </a:r>
          </a:p>
          <a:p>
            <a:pPr marL="0" marR="0">
              <a:spcBef>
                <a:spcPts val="0"/>
              </a:spcBef>
              <a:spcAft>
                <a:spcPts val="0"/>
              </a:spcAft>
              <a:buNone/>
            </a:pPr>
            <a:r>
              <a:rPr lang="en-US" sz="1600" dirty="0">
                <a:latin typeface="Times New Roman"/>
                <a:ea typeface="Times New Roman"/>
              </a:rPr>
              <a:t> </a:t>
            </a:r>
          </a:p>
          <a:p>
            <a:pPr marL="0" marR="0">
              <a:spcBef>
                <a:spcPts val="0"/>
              </a:spcBef>
              <a:spcAft>
                <a:spcPts val="0"/>
              </a:spcAft>
              <a:buNone/>
            </a:pPr>
            <a:endParaRPr lang="en-US" sz="1600" u="sng" dirty="0" smtClean="0">
              <a:latin typeface="Times New Roman"/>
              <a:ea typeface="Times New Roman"/>
            </a:endParaRPr>
          </a:p>
          <a:p>
            <a:pPr marL="0" marR="0">
              <a:spcBef>
                <a:spcPts val="0"/>
              </a:spcBef>
              <a:spcAft>
                <a:spcPts val="0"/>
              </a:spcAft>
              <a:buNone/>
            </a:pPr>
            <a:r>
              <a:rPr lang="en-US" sz="1600" u="sng" dirty="0" smtClean="0">
                <a:latin typeface="Times New Roman"/>
                <a:ea typeface="Times New Roman"/>
              </a:rPr>
              <a:t>Working HFG</a:t>
            </a:r>
            <a:r>
              <a:rPr lang="en-US" sz="1600" dirty="0" smtClean="0">
                <a:latin typeface="Times New Roman"/>
                <a:ea typeface="Times New Roman"/>
              </a:rPr>
              <a:t>:  The </a:t>
            </a:r>
            <a:r>
              <a:rPr lang="en-US" sz="1600" dirty="0">
                <a:latin typeface="Times New Roman"/>
                <a:ea typeface="Times New Roman"/>
              </a:rPr>
              <a:t>Working HFG must be calibrated by a Standardized HFG at least </a:t>
            </a:r>
            <a:r>
              <a:rPr lang="en-US" sz="1600" u="sng" dirty="0">
                <a:latin typeface="Times New Roman"/>
                <a:ea typeface="Times New Roman"/>
              </a:rPr>
              <a:t>once every year</a:t>
            </a:r>
            <a:r>
              <a:rPr lang="en-US" sz="1600" dirty="0">
                <a:latin typeface="Times New Roman"/>
                <a:ea typeface="Times New Roman"/>
              </a:rPr>
              <a:t>.</a:t>
            </a:r>
          </a:p>
          <a:p>
            <a:pPr marL="0" marR="0">
              <a:spcBef>
                <a:spcPts val="0"/>
              </a:spcBef>
              <a:spcAft>
                <a:spcPts val="0"/>
              </a:spcAft>
              <a:buNone/>
            </a:pPr>
            <a:r>
              <a:rPr lang="en-US" sz="1600" dirty="0">
                <a:latin typeface="Times New Roman"/>
                <a:ea typeface="Times New Roman"/>
              </a:rPr>
              <a:t> </a:t>
            </a:r>
          </a:p>
          <a:p>
            <a:pPr marL="0" marR="0">
              <a:spcBef>
                <a:spcPts val="0"/>
              </a:spcBef>
              <a:spcAft>
                <a:spcPts val="0"/>
              </a:spcAft>
              <a:buNone/>
            </a:pPr>
            <a:endParaRPr lang="en-US" sz="1600" u="sng" dirty="0" smtClean="0">
              <a:latin typeface="Times New Roman"/>
              <a:ea typeface="Times New Roman"/>
            </a:endParaRPr>
          </a:p>
          <a:p>
            <a:pPr marL="0" marR="0">
              <a:spcBef>
                <a:spcPts val="0"/>
              </a:spcBef>
              <a:spcAft>
                <a:spcPts val="0"/>
              </a:spcAft>
              <a:buNone/>
            </a:pPr>
            <a:r>
              <a:rPr lang="en-US" sz="1600" u="sng" dirty="0" smtClean="0">
                <a:latin typeface="Times New Roman"/>
                <a:ea typeface="Times New Roman"/>
              </a:rPr>
              <a:t>Data </a:t>
            </a:r>
            <a:r>
              <a:rPr lang="en-US" sz="1600" u="sng" dirty="0">
                <a:latin typeface="Times New Roman"/>
                <a:ea typeface="Times New Roman"/>
              </a:rPr>
              <a:t>Acquisition </a:t>
            </a:r>
            <a:r>
              <a:rPr lang="en-US" sz="1600" u="sng" dirty="0" smtClean="0">
                <a:latin typeface="Times New Roman"/>
                <a:ea typeface="Times New Roman"/>
              </a:rPr>
              <a:t>System</a:t>
            </a:r>
            <a:r>
              <a:rPr lang="en-US" sz="1600" dirty="0" smtClean="0">
                <a:latin typeface="Times New Roman"/>
                <a:ea typeface="Times New Roman"/>
              </a:rPr>
              <a:t>:  The </a:t>
            </a:r>
            <a:r>
              <a:rPr lang="en-US" sz="1600" dirty="0">
                <a:latin typeface="Times New Roman"/>
                <a:ea typeface="Times New Roman"/>
              </a:rPr>
              <a:t>data acquisition system must be calibrated to NIST traceable voltage sources at least </a:t>
            </a:r>
            <a:r>
              <a:rPr lang="en-US" sz="1600" u="sng" dirty="0">
                <a:latin typeface="Times New Roman"/>
                <a:ea typeface="Times New Roman"/>
              </a:rPr>
              <a:t>once every year</a:t>
            </a:r>
            <a:r>
              <a:rPr lang="en-US" sz="1600" dirty="0">
                <a:latin typeface="Times New Roman"/>
                <a:ea typeface="Times New Roman"/>
              </a:rPr>
              <a:t>.</a:t>
            </a:r>
            <a:endParaRPr lang="en-US" sz="1600" dirty="0">
              <a:effectLst/>
              <a:latin typeface="Times New Roman"/>
              <a:ea typeface="Times New Roman"/>
            </a:endParaRPr>
          </a:p>
        </p:txBody>
      </p:sp>
    </p:spTree>
    <p:extLst>
      <p:ext uri="{BB962C8B-B14F-4D97-AF65-F5344CB8AC3E}">
        <p14:creationId xmlns:p14="http://schemas.microsoft.com/office/powerpoint/2010/main" val="1668875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60219" y="867640"/>
            <a:ext cx="851592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sz="2800" b="1" dirty="0" smtClean="0">
                <a:latin typeface="Times New Roman"/>
                <a:ea typeface="Times New Roman"/>
              </a:rPr>
              <a:t>Laboratory </a:t>
            </a:r>
            <a:r>
              <a:rPr lang="en-US" sz="2800" b="1" dirty="0">
                <a:latin typeface="Times New Roman"/>
                <a:ea typeface="Times New Roman"/>
              </a:rPr>
              <a:t>Environment</a:t>
            </a:r>
            <a:endParaRPr lang="en-US" sz="2800" dirty="0">
              <a:latin typeface="Times New Roman"/>
              <a:ea typeface="Times New Roman"/>
            </a:endParaRPr>
          </a:p>
          <a:p>
            <a:pPr marL="0" marR="0">
              <a:spcBef>
                <a:spcPts val="0"/>
              </a:spcBef>
              <a:spcAft>
                <a:spcPts val="0"/>
              </a:spcAft>
              <a:buNone/>
            </a:pPr>
            <a:r>
              <a:rPr lang="en-US" sz="1800" dirty="0">
                <a:latin typeface="Times New Roman"/>
                <a:ea typeface="Times New Roman"/>
              </a:rPr>
              <a:t> </a:t>
            </a:r>
          </a:p>
          <a:p>
            <a:pPr marL="0" marR="0">
              <a:spcBef>
                <a:spcPts val="0"/>
              </a:spcBef>
              <a:spcAft>
                <a:spcPts val="0"/>
              </a:spcAft>
              <a:buNone/>
            </a:pPr>
            <a:r>
              <a:rPr lang="en-US" sz="1800" dirty="0">
                <a:latin typeface="Times New Roman"/>
                <a:ea typeface="Times New Roman"/>
              </a:rPr>
              <a:t>The air circulating around the apparatus must be draft-free (stagnant). The ambient laboratory dew point must be lower than 5°F below the cooling water temperature (for example, at 73°F, the ambient relative humidity shall be less than 80% to achieve this). This is to prevent condensation from forming on the sensor face.</a:t>
            </a:r>
          </a:p>
          <a:p>
            <a:pPr marL="228600" marR="0">
              <a:spcBef>
                <a:spcPts val="0"/>
              </a:spcBef>
              <a:spcAft>
                <a:spcPts val="0"/>
              </a:spcAft>
              <a:buNone/>
            </a:pPr>
            <a:r>
              <a:rPr lang="en-US" sz="1400" dirty="0">
                <a:latin typeface="Times New Roman"/>
                <a:ea typeface="Times New Roman"/>
              </a:rPr>
              <a:t> </a:t>
            </a:r>
          </a:p>
          <a:p>
            <a:pPr marL="0" marR="0">
              <a:spcBef>
                <a:spcPts val="0"/>
              </a:spcBef>
              <a:spcAft>
                <a:spcPts val="0"/>
              </a:spcAft>
              <a:buNone/>
            </a:pPr>
            <a:r>
              <a:rPr lang="en-US" sz="2800" b="1" dirty="0" smtClean="0">
                <a:latin typeface="Times New Roman"/>
                <a:ea typeface="Times New Roman"/>
              </a:rPr>
              <a:t>Calibration </a:t>
            </a:r>
            <a:r>
              <a:rPr lang="en-US" sz="2800" b="1" dirty="0">
                <a:latin typeface="Times New Roman"/>
                <a:ea typeface="Times New Roman"/>
              </a:rPr>
              <a:t>Set-up</a:t>
            </a:r>
            <a:endParaRPr lang="en-US" sz="2800" dirty="0">
              <a:latin typeface="Times New Roman"/>
              <a:ea typeface="Times New Roman"/>
            </a:endParaRPr>
          </a:p>
          <a:p>
            <a:pPr marR="0">
              <a:spcBef>
                <a:spcPts val="0"/>
              </a:spcBef>
              <a:spcAft>
                <a:spcPts val="0"/>
              </a:spcAft>
              <a:buNone/>
            </a:pPr>
            <a:r>
              <a:rPr lang="en-US" sz="1800" dirty="0">
                <a:latin typeface="Times New Roman"/>
                <a:ea typeface="Times New Roman"/>
              </a:rPr>
              <a:t> </a:t>
            </a:r>
          </a:p>
          <a:p>
            <a:pPr marL="0" marR="0">
              <a:spcBef>
                <a:spcPts val="0"/>
              </a:spcBef>
              <a:spcAft>
                <a:spcPts val="0"/>
              </a:spcAft>
              <a:buNone/>
            </a:pPr>
            <a:r>
              <a:rPr lang="en-US" sz="1800" u="sng" dirty="0" smtClean="0">
                <a:latin typeface="Times New Roman"/>
                <a:ea typeface="Times New Roman"/>
              </a:rPr>
              <a:t>Method</a:t>
            </a:r>
            <a:r>
              <a:rPr lang="en-US" sz="1800" dirty="0" smtClean="0">
                <a:latin typeface="Times New Roman"/>
                <a:ea typeface="Times New Roman"/>
              </a:rPr>
              <a:t>:  Incident </a:t>
            </a:r>
            <a:r>
              <a:rPr lang="en-US" sz="1800" dirty="0">
                <a:latin typeface="Times New Roman"/>
                <a:ea typeface="Times New Roman"/>
              </a:rPr>
              <a:t>heat </a:t>
            </a:r>
            <a:r>
              <a:rPr lang="en-US" sz="1800" dirty="0" smtClean="0">
                <a:latin typeface="Times New Roman"/>
                <a:ea typeface="Times New Roman"/>
              </a:rPr>
              <a:t>flux, vertical orientation.</a:t>
            </a:r>
            <a:endParaRPr lang="en-US" sz="1800" dirty="0">
              <a:latin typeface="Times New Roman"/>
              <a:ea typeface="Times New Roman"/>
            </a:endParaRPr>
          </a:p>
          <a:p>
            <a:pPr marL="0" marR="0">
              <a:spcBef>
                <a:spcPts val="0"/>
              </a:spcBef>
              <a:spcAft>
                <a:spcPts val="0"/>
              </a:spcAft>
              <a:buNone/>
            </a:pPr>
            <a:r>
              <a:rPr lang="en-US" sz="1800" dirty="0">
                <a:latin typeface="Times New Roman"/>
                <a:ea typeface="Times New Roman"/>
              </a:rPr>
              <a:t> </a:t>
            </a:r>
          </a:p>
          <a:p>
            <a:pPr marL="0" marR="0">
              <a:spcBef>
                <a:spcPts val="0"/>
              </a:spcBef>
              <a:spcAft>
                <a:spcPts val="0"/>
              </a:spcAft>
              <a:buNone/>
            </a:pPr>
            <a:r>
              <a:rPr lang="en-US" sz="1800" u="sng" dirty="0" smtClean="0">
                <a:latin typeface="Times New Roman"/>
                <a:ea typeface="Times New Roman"/>
              </a:rPr>
              <a:t>Gauge Type</a:t>
            </a:r>
            <a:r>
              <a:rPr lang="en-US" sz="1800" dirty="0" smtClean="0">
                <a:latin typeface="Times New Roman"/>
                <a:ea typeface="Times New Roman"/>
              </a:rPr>
              <a:t>:  When </a:t>
            </a:r>
            <a:r>
              <a:rPr lang="en-US" sz="1800" dirty="0">
                <a:latin typeface="Times New Roman"/>
                <a:ea typeface="Times New Roman"/>
              </a:rPr>
              <a:t>transferring a calibration from a standardized gauge to a non-standardized gauge, both </a:t>
            </a:r>
            <a:r>
              <a:rPr lang="en-US" sz="1800" dirty="0" smtClean="0">
                <a:latin typeface="Times New Roman"/>
                <a:ea typeface="Times New Roman"/>
              </a:rPr>
              <a:t>gauges to don’t have to be of </a:t>
            </a:r>
            <a:r>
              <a:rPr lang="en-US" sz="1800" dirty="0">
                <a:latin typeface="Times New Roman"/>
                <a:ea typeface="Times New Roman"/>
              </a:rPr>
              <a:t>the same </a:t>
            </a:r>
            <a:r>
              <a:rPr lang="en-US" sz="1800" dirty="0" smtClean="0">
                <a:latin typeface="Times New Roman"/>
                <a:ea typeface="Times New Roman"/>
              </a:rPr>
              <a:t>type.</a:t>
            </a:r>
            <a:endParaRPr lang="en-US" sz="1800" dirty="0">
              <a:latin typeface="Times New Roman"/>
              <a:ea typeface="Times New Roman"/>
            </a:endParaRPr>
          </a:p>
          <a:p>
            <a:pPr marL="0" marR="0">
              <a:spcBef>
                <a:spcPts val="0"/>
              </a:spcBef>
              <a:spcAft>
                <a:spcPts val="0"/>
              </a:spcAft>
              <a:buNone/>
            </a:pPr>
            <a:r>
              <a:rPr lang="en-US" sz="1800" dirty="0">
                <a:latin typeface="Times New Roman"/>
                <a:ea typeface="Times New Roman"/>
              </a:rPr>
              <a:t> </a:t>
            </a:r>
          </a:p>
          <a:p>
            <a:pPr marL="0" marR="0">
              <a:spcBef>
                <a:spcPts val="0"/>
              </a:spcBef>
              <a:spcAft>
                <a:spcPts val="0"/>
              </a:spcAft>
              <a:buNone/>
            </a:pPr>
            <a:r>
              <a:rPr lang="en-US" sz="1800" u="sng" dirty="0" smtClean="0">
                <a:latin typeface="Times New Roman"/>
                <a:ea typeface="Times New Roman"/>
              </a:rPr>
              <a:t>Mounting </a:t>
            </a:r>
            <a:r>
              <a:rPr lang="en-US" sz="1800" u="sng" dirty="0">
                <a:latin typeface="Times New Roman"/>
                <a:ea typeface="Times New Roman"/>
              </a:rPr>
              <a:t>HFGs for </a:t>
            </a:r>
            <a:r>
              <a:rPr lang="en-US" sz="1800" u="sng" dirty="0" smtClean="0">
                <a:latin typeface="Times New Roman"/>
                <a:ea typeface="Times New Roman"/>
              </a:rPr>
              <a:t>Calibration</a:t>
            </a:r>
            <a:r>
              <a:rPr lang="en-US" sz="1800" dirty="0" smtClean="0">
                <a:latin typeface="Times New Roman"/>
                <a:ea typeface="Times New Roman"/>
              </a:rPr>
              <a:t>:  When </a:t>
            </a:r>
            <a:r>
              <a:rPr lang="en-US" sz="1800" dirty="0">
                <a:latin typeface="Times New Roman"/>
                <a:ea typeface="Times New Roman"/>
              </a:rPr>
              <a:t>securing the cylindrical one inch body of the instruments into position for calibration, avoid obstructing the sensors’ 180° field of view of the radiant heat source</a:t>
            </a:r>
            <a:r>
              <a:rPr lang="en-US" sz="1800" dirty="0" smtClean="0">
                <a:latin typeface="Times New Roman"/>
                <a:ea typeface="Times New Roman"/>
              </a:rPr>
              <a:t>.</a:t>
            </a:r>
            <a:endParaRPr lang="en-US" sz="1800" dirty="0">
              <a:latin typeface="Times New Roman"/>
              <a:ea typeface="Times New Roman"/>
            </a:endParaRPr>
          </a:p>
        </p:txBody>
      </p:sp>
    </p:spTree>
    <p:extLst>
      <p:ext uri="{BB962C8B-B14F-4D97-AF65-F5344CB8AC3E}">
        <p14:creationId xmlns:p14="http://schemas.microsoft.com/office/powerpoint/2010/main" val="4055942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23271" y="955543"/>
            <a:ext cx="857134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sz="1800" u="sng" dirty="0" smtClean="0">
                <a:latin typeface="Times New Roman"/>
                <a:ea typeface="Times New Roman"/>
              </a:rPr>
              <a:t>Mounting </a:t>
            </a:r>
            <a:r>
              <a:rPr lang="en-US" sz="1800" u="sng" dirty="0">
                <a:latin typeface="Times New Roman"/>
                <a:ea typeface="Times New Roman"/>
              </a:rPr>
              <a:t>Fixture</a:t>
            </a:r>
            <a:r>
              <a:rPr lang="en-US" sz="1800" dirty="0">
                <a:latin typeface="Times New Roman"/>
                <a:ea typeface="Times New Roman"/>
              </a:rPr>
              <a:t>:  If more than one HFG mounting fixture is used they must be identical in construction.</a:t>
            </a:r>
            <a:endParaRPr lang="en-US" sz="1600" dirty="0">
              <a:latin typeface="Times New Roman"/>
              <a:ea typeface="Times New Roman"/>
            </a:endParaRPr>
          </a:p>
          <a:p>
            <a:pPr>
              <a:spcBef>
                <a:spcPts val="0"/>
              </a:spcBef>
              <a:spcAft>
                <a:spcPts val="0"/>
              </a:spcAft>
              <a:buNone/>
            </a:pPr>
            <a:endParaRPr lang="en-US" sz="1800" u="sng" dirty="0" smtClean="0">
              <a:latin typeface="Times New Roman"/>
              <a:ea typeface="Times New Roman"/>
            </a:endParaRPr>
          </a:p>
          <a:p>
            <a:pPr>
              <a:spcBef>
                <a:spcPts val="0"/>
              </a:spcBef>
              <a:spcAft>
                <a:spcPts val="0"/>
              </a:spcAft>
              <a:buNone/>
            </a:pPr>
            <a:r>
              <a:rPr lang="en-US" sz="1800" u="sng" dirty="0" smtClean="0">
                <a:latin typeface="Times New Roman"/>
                <a:ea typeface="Times New Roman"/>
              </a:rPr>
              <a:t>HFG </a:t>
            </a:r>
            <a:r>
              <a:rPr lang="en-US" sz="1800" u="sng" dirty="0">
                <a:latin typeface="Times New Roman"/>
                <a:ea typeface="Times New Roman"/>
              </a:rPr>
              <a:t>Position</a:t>
            </a:r>
            <a:r>
              <a:rPr lang="en-US" sz="1800" dirty="0">
                <a:latin typeface="Times New Roman"/>
                <a:ea typeface="Times New Roman"/>
              </a:rPr>
              <a:t>:  Mount a Standardized HFG and the unit to be calibrated in the vertical orientation. </a:t>
            </a:r>
            <a:endParaRPr lang="en-US" sz="1800" dirty="0" smtClean="0">
              <a:latin typeface="Times New Roman"/>
              <a:ea typeface="Times New Roman"/>
            </a:endParaRPr>
          </a:p>
          <a:p>
            <a:pPr>
              <a:spcBef>
                <a:spcPts val="0"/>
              </a:spcBef>
              <a:spcAft>
                <a:spcPts val="0"/>
              </a:spcAft>
              <a:buNone/>
            </a:pPr>
            <a:endParaRPr lang="en-US" sz="1800" dirty="0">
              <a:latin typeface="Times New Roman"/>
              <a:ea typeface="Times New Roman"/>
            </a:endParaRPr>
          </a:p>
          <a:p>
            <a:pPr>
              <a:spcBef>
                <a:spcPts val="0"/>
              </a:spcBef>
              <a:spcAft>
                <a:spcPts val="0"/>
              </a:spcAft>
              <a:buNone/>
            </a:pPr>
            <a:r>
              <a:rPr lang="en-US" sz="1800" dirty="0" smtClean="0">
                <a:latin typeface="Times New Roman"/>
                <a:ea typeface="Times New Roman"/>
              </a:rPr>
              <a:t>Each </a:t>
            </a:r>
            <a:r>
              <a:rPr lang="en-US" sz="1800" dirty="0">
                <a:latin typeface="Times New Roman"/>
                <a:ea typeface="Times New Roman"/>
              </a:rPr>
              <a:t>gauge must be located an equal distance or within 0.002 inches of each other with the sensor face parallel to the radiant heat </a:t>
            </a:r>
            <a:r>
              <a:rPr lang="en-US" sz="1800" dirty="0" smtClean="0">
                <a:latin typeface="Times New Roman"/>
                <a:ea typeface="Times New Roman"/>
              </a:rPr>
              <a:t>source.</a:t>
            </a:r>
            <a:endParaRPr lang="en-US" sz="1800" dirty="0">
              <a:latin typeface="Times New Roman"/>
              <a:ea typeface="Times New Roman"/>
            </a:endParaRPr>
          </a:p>
          <a:p>
            <a:pPr marL="0" marR="0">
              <a:spcBef>
                <a:spcPts val="0"/>
              </a:spcBef>
              <a:spcAft>
                <a:spcPts val="0"/>
              </a:spcAft>
              <a:buNone/>
            </a:pPr>
            <a:endParaRPr lang="en-US" sz="1800" u="sng" dirty="0" smtClean="0">
              <a:latin typeface="Times New Roman"/>
              <a:ea typeface="Times New Roman"/>
            </a:endParaRPr>
          </a:p>
          <a:p>
            <a:pPr marL="0" marR="0">
              <a:spcBef>
                <a:spcPts val="0"/>
              </a:spcBef>
              <a:spcAft>
                <a:spcPts val="0"/>
              </a:spcAft>
              <a:buNone/>
            </a:pPr>
            <a:r>
              <a:rPr lang="en-US" sz="1800" u="sng" dirty="0" smtClean="0">
                <a:latin typeface="Times New Roman"/>
                <a:ea typeface="Times New Roman"/>
              </a:rPr>
              <a:t>Cooling Water</a:t>
            </a:r>
            <a:r>
              <a:rPr lang="en-US" sz="1800" dirty="0" smtClean="0">
                <a:latin typeface="Times New Roman"/>
                <a:ea typeface="Times New Roman"/>
              </a:rPr>
              <a:t>:  Ensure </a:t>
            </a:r>
            <a:r>
              <a:rPr lang="en-US" sz="1800" dirty="0">
                <a:latin typeface="Times New Roman"/>
                <a:ea typeface="Times New Roman"/>
              </a:rPr>
              <a:t>there is proper water flow to each sensor before initiating the HFG exposure to radiant </a:t>
            </a:r>
            <a:r>
              <a:rPr lang="en-US" sz="1800" dirty="0" smtClean="0">
                <a:latin typeface="Times New Roman"/>
                <a:ea typeface="Times New Roman"/>
              </a:rPr>
              <a:t>heat.</a:t>
            </a:r>
            <a:endParaRPr lang="en-US" sz="1800" dirty="0">
              <a:latin typeface="Times New Roman"/>
              <a:ea typeface="Times New Roman"/>
            </a:endParaRPr>
          </a:p>
          <a:p>
            <a:pPr marL="0" marR="0">
              <a:spcBef>
                <a:spcPts val="0"/>
              </a:spcBef>
              <a:spcAft>
                <a:spcPts val="0"/>
              </a:spcAft>
              <a:buNone/>
            </a:pPr>
            <a:r>
              <a:rPr lang="en-US" sz="1800" dirty="0">
                <a:latin typeface="Times New Roman"/>
                <a:ea typeface="Times New Roman"/>
              </a:rPr>
              <a:t> </a:t>
            </a:r>
          </a:p>
          <a:p>
            <a:pPr marL="0" marR="0">
              <a:spcBef>
                <a:spcPts val="0"/>
              </a:spcBef>
              <a:spcAft>
                <a:spcPts val="0"/>
              </a:spcAft>
              <a:buNone/>
            </a:pPr>
            <a:r>
              <a:rPr lang="en-US" sz="1800" u="sng" dirty="0" smtClean="0">
                <a:latin typeface="Times New Roman"/>
                <a:ea typeface="Times New Roman"/>
              </a:rPr>
              <a:t>Condensation</a:t>
            </a:r>
            <a:r>
              <a:rPr lang="en-US" sz="1800" dirty="0" smtClean="0">
                <a:latin typeface="Times New Roman"/>
                <a:ea typeface="Times New Roman"/>
              </a:rPr>
              <a:t>:  Ensure </a:t>
            </a:r>
            <a:r>
              <a:rPr lang="en-US" sz="1800" dirty="0">
                <a:latin typeface="Times New Roman"/>
                <a:ea typeface="Times New Roman"/>
              </a:rPr>
              <a:t>that there is no condensation that occurs on either sensor face prior to, or during, the calibration </a:t>
            </a:r>
            <a:r>
              <a:rPr lang="en-US" sz="1800" dirty="0" smtClean="0">
                <a:latin typeface="Times New Roman"/>
                <a:ea typeface="Times New Roman"/>
              </a:rPr>
              <a:t>procedure.</a:t>
            </a:r>
            <a:endParaRPr lang="en-US" sz="1800" dirty="0">
              <a:latin typeface="Times New Roman"/>
              <a:ea typeface="Times New Roman"/>
            </a:endParaRPr>
          </a:p>
          <a:p>
            <a:pPr marL="0" marR="0">
              <a:spcBef>
                <a:spcPts val="0"/>
              </a:spcBef>
              <a:spcAft>
                <a:spcPts val="0"/>
              </a:spcAft>
              <a:buNone/>
            </a:pPr>
            <a:r>
              <a:rPr lang="en-US" sz="1800" dirty="0">
                <a:latin typeface="Times New Roman"/>
                <a:ea typeface="Times New Roman"/>
              </a:rPr>
              <a:t> </a:t>
            </a:r>
          </a:p>
          <a:p>
            <a:pPr marL="0" marR="0">
              <a:spcBef>
                <a:spcPts val="0"/>
              </a:spcBef>
              <a:spcAft>
                <a:spcPts val="0"/>
              </a:spcAft>
              <a:buNone/>
            </a:pPr>
            <a:r>
              <a:rPr lang="en-US" sz="1800" u="sng" dirty="0" smtClean="0">
                <a:latin typeface="Times New Roman"/>
                <a:ea typeface="Times New Roman"/>
              </a:rPr>
              <a:t>Electrical</a:t>
            </a:r>
            <a:r>
              <a:rPr lang="en-US" sz="1800" dirty="0" smtClean="0">
                <a:latin typeface="Times New Roman"/>
                <a:ea typeface="Times New Roman"/>
              </a:rPr>
              <a:t>:  Connect </a:t>
            </a:r>
            <a:r>
              <a:rPr lang="en-US" sz="1800" dirty="0">
                <a:latin typeface="Times New Roman"/>
                <a:ea typeface="Times New Roman"/>
              </a:rPr>
              <a:t>the signal wires of each HFG to the data acquisition system ensuring that each HFGs polarity is set correctly with an increase in heat flux corresponding to an increase in millivolt signal</a:t>
            </a:r>
            <a:r>
              <a:rPr lang="en-US" sz="1800" dirty="0" smtClean="0">
                <a:latin typeface="Times New Roman"/>
                <a:ea typeface="Times New Roman"/>
              </a:rPr>
              <a:t>.</a:t>
            </a:r>
            <a:endParaRPr lang="en-US" sz="2000" dirty="0">
              <a:effectLst/>
              <a:latin typeface="Times New Roman"/>
              <a:ea typeface="Times New Roman"/>
            </a:endParaRPr>
          </a:p>
        </p:txBody>
      </p:sp>
    </p:spTree>
    <p:extLst>
      <p:ext uri="{BB962C8B-B14F-4D97-AF65-F5344CB8AC3E}">
        <p14:creationId xmlns:p14="http://schemas.microsoft.com/office/powerpoint/2010/main" val="3845316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14036" y="996949"/>
            <a:ext cx="855287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sz="2800" b="1" dirty="0" smtClean="0">
                <a:latin typeface="Times New Roman"/>
                <a:ea typeface="Times New Roman"/>
              </a:rPr>
              <a:t>Calibration </a:t>
            </a:r>
            <a:r>
              <a:rPr lang="en-US" sz="2800" b="1" dirty="0">
                <a:latin typeface="Times New Roman"/>
                <a:ea typeface="Times New Roman"/>
              </a:rPr>
              <a:t>Procedure</a:t>
            </a:r>
            <a:endParaRPr lang="en-US" sz="2800" dirty="0">
              <a:latin typeface="Times New Roman"/>
              <a:ea typeface="Times New Roman"/>
            </a:endParaRPr>
          </a:p>
          <a:p>
            <a:pPr marR="0">
              <a:spcBef>
                <a:spcPts val="0"/>
              </a:spcBef>
              <a:spcAft>
                <a:spcPts val="0"/>
              </a:spcAft>
              <a:buNone/>
            </a:pPr>
            <a:r>
              <a:rPr lang="en-US" sz="2000" dirty="0">
                <a:latin typeface="Times New Roman"/>
                <a:ea typeface="Times New Roman"/>
              </a:rPr>
              <a:t> </a:t>
            </a:r>
          </a:p>
          <a:p>
            <a:pPr marL="0" marR="0">
              <a:spcBef>
                <a:spcPts val="0"/>
              </a:spcBef>
              <a:spcAft>
                <a:spcPts val="0"/>
              </a:spcAft>
              <a:buNone/>
            </a:pPr>
            <a:r>
              <a:rPr lang="en-US" sz="2000" dirty="0">
                <a:latin typeface="Times New Roman"/>
                <a:ea typeface="Times New Roman"/>
              </a:rPr>
              <a:t>STEP 1</a:t>
            </a:r>
          </a:p>
          <a:p>
            <a:pPr marL="0" marR="0">
              <a:spcBef>
                <a:spcPts val="0"/>
              </a:spcBef>
              <a:spcAft>
                <a:spcPts val="0"/>
              </a:spcAft>
              <a:buNone/>
            </a:pPr>
            <a:r>
              <a:rPr lang="en-US" sz="2000" dirty="0" smtClean="0">
                <a:latin typeface="Times New Roman"/>
                <a:ea typeface="Times New Roman"/>
              </a:rPr>
              <a:t>Measure </a:t>
            </a:r>
            <a:r>
              <a:rPr lang="en-US" sz="2000" dirty="0">
                <a:latin typeface="Times New Roman"/>
                <a:ea typeface="Times New Roman"/>
              </a:rPr>
              <a:t>the zero flux voltage and resistance of the HFGs.</a:t>
            </a:r>
          </a:p>
          <a:p>
            <a:pPr marL="0" marR="0">
              <a:spcBef>
                <a:spcPts val="0"/>
              </a:spcBef>
              <a:spcAft>
                <a:spcPts val="0"/>
              </a:spcAft>
              <a:buNone/>
            </a:pPr>
            <a:r>
              <a:rPr lang="en-US" sz="2000" dirty="0">
                <a:latin typeface="Times New Roman"/>
                <a:ea typeface="Times New Roman"/>
              </a:rPr>
              <a:t> </a:t>
            </a:r>
          </a:p>
          <a:p>
            <a:pPr marL="0" marR="0">
              <a:spcBef>
                <a:spcPts val="0"/>
              </a:spcBef>
              <a:spcAft>
                <a:spcPts val="0"/>
              </a:spcAft>
              <a:buNone/>
            </a:pPr>
            <a:r>
              <a:rPr lang="en-US" sz="2000" dirty="0">
                <a:latin typeface="Times New Roman"/>
                <a:ea typeface="Times New Roman"/>
              </a:rPr>
              <a:t>STEP 2</a:t>
            </a:r>
          </a:p>
          <a:p>
            <a:pPr marL="0" marR="0">
              <a:spcBef>
                <a:spcPts val="0"/>
              </a:spcBef>
              <a:spcAft>
                <a:spcPts val="0"/>
              </a:spcAft>
              <a:buNone/>
            </a:pPr>
            <a:r>
              <a:rPr lang="en-US" sz="2000" dirty="0" smtClean="0">
                <a:solidFill>
                  <a:srgbClr val="000000"/>
                </a:solidFill>
                <a:latin typeface="Times New Roman" panose="02020603050405020304" pitchFamily="18" charset="0"/>
              </a:rPr>
              <a:t>Apply </a:t>
            </a:r>
            <a:r>
              <a:rPr lang="en-US" sz="2000" dirty="0">
                <a:solidFill>
                  <a:srgbClr val="000000"/>
                </a:solidFill>
                <a:latin typeface="Times New Roman" panose="02020603050405020304" pitchFamily="18" charset="0"/>
              </a:rPr>
              <a:t>radiant heat to both sensors until the Standardized HFG reading reaches 5 </a:t>
            </a:r>
            <a:r>
              <a:rPr lang="en-US" sz="2000" dirty="0" smtClean="0">
                <a:solidFill>
                  <a:srgbClr val="000000"/>
                </a:solidFill>
                <a:latin typeface="Times New Roman" panose="02020603050405020304" pitchFamily="18" charset="0"/>
              </a:rPr>
              <a:t>W/cm</a:t>
            </a:r>
            <a:r>
              <a:rPr lang="en-US" sz="2000" baseline="30000" dirty="0" smtClean="0">
                <a:solidFill>
                  <a:srgbClr val="000000"/>
                </a:solidFill>
                <a:latin typeface="Times New Roman" panose="02020603050405020304" pitchFamily="18" charset="0"/>
              </a:rPr>
              <a:t>2</a:t>
            </a:r>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A gradual heat radiance increase from 0 to 5 </a:t>
            </a:r>
            <a:r>
              <a:rPr lang="en-US" sz="2000" dirty="0" smtClean="0">
                <a:solidFill>
                  <a:srgbClr val="000000"/>
                </a:solidFill>
                <a:latin typeface="Times New Roman" panose="02020603050405020304" pitchFamily="18" charset="0"/>
              </a:rPr>
              <a:t>W/cm</a:t>
            </a:r>
            <a:r>
              <a:rPr lang="en-US" sz="2000" baseline="30000" dirty="0" smtClean="0">
                <a:solidFill>
                  <a:srgbClr val="000000"/>
                </a:solidFill>
                <a:latin typeface="Times New Roman" panose="02020603050405020304" pitchFamily="18" charset="0"/>
              </a:rPr>
              <a:t>2</a:t>
            </a:r>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must occur within 45 ± 5 seconds. </a:t>
            </a:r>
            <a:endParaRPr lang="en-US" sz="2000" dirty="0" smtClean="0">
              <a:solidFill>
                <a:srgbClr val="000000"/>
              </a:solidFill>
              <a:latin typeface="Times New Roman" panose="02020603050405020304" pitchFamily="18" charset="0"/>
            </a:endParaRPr>
          </a:p>
          <a:p>
            <a:pPr marL="0" marR="0">
              <a:spcBef>
                <a:spcPts val="0"/>
              </a:spcBef>
              <a:spcAft>
                <a:spcPts val="0"/>
              </a:spcAft>
              <a:buNone/>
            </a:pPr>
            <a:r>
              <a:rPr lang="en-US" sz="2000" dirty="0">
                <a:latin typeface="Times New Roman"/>
                <a:ea typeface="Times New Roman"/>
              </a:rPr>
              <a:t> </a:t>
            </a:r>
          </a:p>
          <a:p>
            <a:pPr marL="0" marR="0">
              <a:spcBef>
                <a:spcPts val="0"/>
              </a:spcBef>
              <a:spcAft>
                <a:spcPts val="0"/>
              </a:spcAft>
              <a:buNone/>
            </a:pPr>
            <a:r>
              <a:rPr lang="en-US" sz="2000" dirty="0">
                <a:latin typeface="Times New Roman"/>
                <a:ea typeface="Times New Roman"/>
              </a:rPr>
              <a:t>STEP 3</a:t>
            </a:r>
          </a:p>
          <a:p>
            <a:pPr marL="0" marR="0">
              <a:spcBef>
                <a:spcPts val="0"/>
              </a:spcBef>
              <a:spcAft>
                <a:spcPts val="0"/>
              </a:spcAft>
              <a:buNone/>
            </a:pPr>
            <a:r>
              <a:rPr lang="en-US" sz="2000" dirty="0" smtClean="0">
                <a:solidFill>
                  <a:srgbClr val="000000"/>
                </a:solidFill>
                <a:latin typeface="Times New Roman" panose="02020603050405020304" pitchFamily="18" charset="0"/>
              </a:rPr>
              <a:t>Immediately </a:t>
            </a:r>
            <a:r>
              <a:rPr lang="en-US" sz="2000" dirty="0">
                <a:solidFill>
                  <a:srgbClr val="000000"/>
                </a:solidFill>
                <a:latin typeface="Times New Roman" panose="02020603050405020304" pitchFamily="18" charset="0"/>
              </a:rPr>
              <a:t>begin decreasing the radiant heat. A gradual cool-down rate from 5 </a:t>
            </a:r>
            <a:r>
              <a:rPr lang="en-US" sz="2000" dirty="0" smtClean="0">
                <a:solidFill>
                  <a:srgbClr val="000000"/>
                </a:solidFill>
                <a:latin typeface="Times New Roman" panose="02020603050405020304" pitchFamily="18" charset="0"/>
              </a:rPr>
              <a:t>W/cm</a:t>
            </a:r>
            <a:r>
              <a:rPr lang="en-US" sz="2000" baseline="30000" dirty="0" smtClean="0">
                <a:solidFill>
                  <a:srgbClr val="000000"/>
                </a:solidFill>
                <a:latin typeface="Times New Roman" panose="02020603050405020304" pitchFamily="18" charset="0"/>
              </a:rPr>
              <a:t>2</a:t>
            </a:r>
            <a:r>
              <a:rPr lang="en-US" sz="2000" dirty="0" smtClean="0">
                <a:solidFill>
                  <a:srgbClr val="000000"/>
                </a:solidFill>
                <a:latin typeface="Times New Roman" panose="02020603050405020304" pitchFamily="18" charset="0"/>
              </a:rPr>
              <a:t> to </a:t>
            </a:r>
            <a:r>
              <a:rPr lang="en-US" sz="2000" dirty="0">
                <a:solidFill>
                  <a:srgbClr val="000000"/>
                </a:solidFill>
                <a:latin typeface="Times New Roman" panose="02020603050405020304" pitchFamily="18" charset="0"/>
              </a:rPr>
              <a:t>less than 1 </a:t>
            </a:r>
            <a:r>
              <a:rPr lang="en-US" sz="2000" dirty="0" smtClean="0">
                <a:solidFill>
                  <a:srgbClr val="000000"/>
                </a:solidFill>
                <a:latin typeface="Times New Roman" panose="02020603050405020304" pitchFamily="18" charset="0"/>
              </a:rPr>
              <a:t>W/cm</a:t>
            </a:r>
            <a:r>
              <a:rPr lang="en-US" sz="2000" baseline="30000" dirty="0" smtClean="0">
                <a:solidFill>
                  <a:srgbClr val="000000"/>
                </a:solidFill>
                <a:latin typeface="Times New Roman" panose="02020603050405020304" pitchFamily="18" charset="0"/>
              </a:rPr>
              <a:t>2</a:t>
            </a:r>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must occur over a minimum time period of 90 </a:t>
            </a:r>
            <a:r>
              <a:rPr lang="en-US" sz="2000" dirty="0" smtClean="0">
                <a:solidFill>
                  <a:srgbClr val="000000"/>
                </a:solidFill>
                <a:latin typeface="Times New Roman" panose="02020603050405020304" pitchFamily="18" charset="0"/>
              </a:rPr>
              <a:t>seconds.</a:t>
            </a:r>
            <a:endParaRPr lang="en-US" sz="1400" dirty="0">
              <a:latin typeface="Times New Roman"/>
              <a:ea typeface="Times New Roman"/>
            </a:endParaRPr>
          </a:p>
        </p:txBody>
      </p:sp>
    </p:spTree>
    <p:extLst>
      <p:ext uri="{BB962C8B-B14F-4D97-AF65-F5344CB8AC3E}">
        <p14:creationId xmlns:p14="http://schemas.microsoft.com/office/powerpoint/2010/main" val="1335500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09058" y="996949"/>
            <a:ext cx="8552872"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spcBef>
                <a:spcPts val="0"/>
              </a:spcBef>
              <a:spcAft>
                <a:spcPts val="0"/>
              </a:spcAft>
              <a:buNone/>
            </a:pPr>
            <a:r>
              <a:rPr lang="en-US" sz="2800" b="1" dirty="0">
                <a:latin typeface="Times New Roman"/>
                <a:ea typeface="Times New Roman"/>
              </a:rPr>
              <a:t>Calibration </a:t>
            </a:r>
            <a:r>
              <a:rPr lang="en-US" sz="2800" b="1" dirty="0" smtClean="0">
                <a:latin typeface="Times New Roman"/>
                <a:ea typeface="Times New Roman"/>
              </a:rPr>
              <a:t>Procedure (continued)</a:t>
            </a:r>
          </a:p>
          <a:p>
            <a:pPr>
              <a:spcBef>
                <a:spcPts val="0"/>
              </a:spcBef>
              <a:spcAft>
                <a:spcPts val="0"/>
              </a:spcAft>
              <a:buNone/>
            </a:pPr>
            <a:endParaRPr lang="en-US" sz="2000" dirty="0">
              <a:latin typeface="Times New Roman"/>
              <a:ea typeface="Times New Roman"/>
            </a:endParaRPr>
          </a:p>
          <a:p>
            <a:pPr marL="0" marR="0">
              <a:spcBef>
                <a:spcPts val="0"/>
              </a:spcBef>
              <a:spcAft>
                <a:spcPts val="0"/>
              </a:spcAft>
              <a:buNone/>
            </a:pPr>
            <a:r>
              <a:rPr lang="en-US" sz="2000" dirty="0" smtClean="0">
                <a:latin typeface="Times New Roman"/>
                <a:ea typeface="Times New Roman"/>
              </a:rPr>
              <a:t>STEP </a:t>
            </a:r>
            <a:r>
              <a:rPr lang="en-US" sz="2000" dirty="0">
                <a:latin typeface="Times New Roman"/>
                <a:ea typeface="Times New Roman"/>
              </a:rPr>
              <a:t>4</a:t>
            </a:r>
          </a:p>
          <a:p>
            <a:pPr marL="0" marR="0">
              <a:spcBef>
                <a:spcPts val="0"/>
              </a:spcBef>
              <a:spcAft>
                <a:spcPts val="0"/>
              </a:spcAft>
              <a:buNone/>
            </a:pPr>
            <a:r>
              <a:rPr lang="en-US" sz="2000" dirty="0" smtClean="0">
                <a:solidFill>
                  <a:srgbClr val="000000"/>
                </a:solidFill>
                <a:latin typeface="Times New Roman" panose="02020603050405020304" pitchFamily="18" charset="0"/>
              </a:rPr>
              <a:t>At </a:t>
            </a:r>
            <a:r>
              <a:rPr lang="en-US" sz="2000" dirty="0">
                <a:solidFill>
                  <a:srgbClr val="000000"/>
                </a:solidFill>
                <a:latin typeface="Times New Roman" panose="02020603050405020304" pitchFamily="18" charset="0"/>
              </a:rPr>
              <a:t>the upper threshold of 4 </a:t>
            </a:r>
            <a:r>
              <a:rPr lang="en-US" sz="2000" dirty="0" smtClean="0">
                <a:solidFill>
                  <a:srgbClr val="000000"/>
                </a:solidFill>
                <a:latin typeface="Times New Roman" panose="02020603050405020304" pitchFamily="18" charset="0"/>
              </a:rPr>
              <a:t>W/cm</a:t>
            </a:r>
            <a:r>
              <a:rPr lang="en-US" sz="2000" baseline="30000" dirty="0" smtClean="0">
                <a:solidFill>
                  <a:srgbClr val="000000"/>
                </a:solidFill>
                <a:latin typeface="Times New Roman" panose="02020603050405020304" pitchFamily="18" charset="0"/>
              </a:rPr>
              <a:t>2</a:t>
            </a:r>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begin recording signal data continuously for both </a:t>
            </a:r>
            <a:r>
              <a:rPr lang="en-US" sz="2000" dirty="0" smtClean="0">
                <a:solidFill>
                  <a:srgbClr val="000000"/>
                </a:solidFill>
                <a:latin typeface="Times New Roman" panose="02020603050405020304" pitchFamily="18" charset="0"/>
              </a:rPr>
              <a:t>HFGs. </a:t>
            </a:r>
            <a:endParaRPr lang="en-US" sz="2000" dirty="0">
              <a:latin typeface="Times New Roman"/>
              <a:ea typeface="Times New Roman"/>
            </a:endParaRPr>
          </a:p>
          <a:p>
            <a:pPr>
              <a:spcBef>
                <a:spcPts val="0"/>
              </a:spcBef>
              <a:buNone/>
            </a:pPr>
            <a:endParaRPr lang="en-US" sz="2000" dirty="0" smtClean="0">
              <a:solidFill>
                <a:srgbClr val="000000"/>
              </a:solidFill>
              <a:latin typeface="Times New Roman" panose="02020603050405020304" pitchFamily="18" charset="0"/>
            </a:endParaRPr>
          </a:p>
          <a:p>
            <a:pPr>
              <a:spcBef>
                <a:spcPts val="0"/>
              </a:spcBef>
              <a:buNone/>
            </a:pPr>
            <a:r>
              <a:rPr lang="en-US" sz="2000" dirty="0" smtClean="0">
                <a:solidFill>
                  <a:srgbClr val="000000"/>
                </a:solidFill>
                <a:latin typeface="Times New Roman" panose="02020603050405020304" pitchFamily="18" charset="0"/>
              </a:rPr>
              <a:t>STEP 5</a:t>
            </a:r>
          </a:p>
          <a:p>
            <a:pPr>
              <a:spcBef>
                <a:spcPts val="0"/>
              </a:spcBef>
              <a:buNone/>
            </a:pPr>
            <a:r>
              <a:rPr lang="en-US" sz="2000" dirty="0" smtClean="0">
                <a:solidFill>
                  <a:srgbClr val="000000"/>
                </a:solidFill>
                <a:latin typeface="Times New Roman" panose="02020603050405020304" pitchFamily="18" charset="0"/>
              </a:rPr>
              <a:t>At </a:t>
            </a:r>
            <a:r>
              <a:rPr lang="en-US" sz="2000" dirty="0">
                <a:solidFill>
                  <a:srgbClr val="000000"/>
                </a:solidFill>
                <a:latin typeface="Times New Roman" panose="02020603050405020304" pitchFamily="18" charset="0"/>
              </a:rPr>
              <a:t>the lower threshold of 1 </a:t>
            </a:r>
            <a:r>
              <a:rPr lang="en-US" sz="2000" dirty="0" smtClean="0">
                <a:solidFill>
                  <a:srgbClr val="000000"/>
                </a:solidFill>
                <a:latin typeface="Times New Roman" panose="02020603050405020304" pitchFamily="18" charset="0"/>
              </a:rPr>
              <a:t>W/cm</a:t>
            </a:r>
            <a:r>
              <a:rPr lang="en-US" sz="2000" baseline="30000" dirty="0" smtClean="0">
                <a:solidFill>
                  <a:srgbClr val="000000"/>
                </a:solidFill>
                <a:latin typeface="Times New Roman" panose="02020603050405020304" pitchFamily="18" charset="0"/>
              </a:rPr>
              <a:t>2</a:t>
            </a:r>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stop recording signal data. </a:t>
            </a:r>
          </a:p>
          <a:p>
            <a:pPr>
              <a:spcBef>
                <a:spcPts val="0"/>
              </a:spcBef>
              <a:buNone/>
            </a:pPr>
            <a:endParaRPr lang="en-US" sz="2000" dirty="0" smtClean="0">
              <a:solidFill>
                <a:srgbClr val="000000"/>
              </a:solidFill>
              <a:latin typeface="Times New Roman" panose="02020603050405020304" pitchFamily="18" charset="0"/>
            </a:endParaRPr>
          </a:p>
          <a:p>
            <a:pPr>
              <a:spcBef>
                <a:spcPts val="0"/>
              </a:spcBef>
              <a:buNone/>
            </a:pPr>
            <a:r>
              <a:rPr lang="en-US" sz="2000" dirty="0" smtClean="0">
                <a:solidFill>
                  <a:srgbClr val="000000"/>
                </a:solidFill>
                <a:latin typeface="Times New Roman" panose="02020603050405020304" pitchFamily="18" charset="0"/>
              </a:rPr>
              <a:t>STEP </a:t>
            </a:r>
            <a:r>
              <a:rPr lang="en-US" sz="2000" dirty="0">
                <a:solidFill>
                  <a:srgbClr val="000000"/>
                </a:solidFill>
                <a:latin typeface="Times New Roman" panose="02020603050405020304" pitchFamily="18" charset="0"/>
              </a:rPr>
              <a:t>6 </a:t>
            </a:r>
          </a:p>
          <a:p>
            <a:pPr>
              <a:spcBef>
                <a:spcPts val="0"/>
              </a:spcBef>
              <a:buNone/>
            </a:pPr>
            <a:r>
              <a:rPr lang="en-US" sz="2000" dirty="0">
                <a:solidFill>
                  <a:srgbClr val="000000"/>
                </a:solidFill>
                <a:latin typeface="Times New Roman" panose="02020603050405020304" pitchFamily="18" charset="0"/>
              </a:rPr>
              <a:t>Repeat STEP 1, verifying the HFGs return to previous conditions and document </a:t>
            </a:r>
            <a:r>
              <a:rPr lang="en-US" sz="2000" dirty="0" smtClean="0">
                <a:solidFill>
                  <a:srgbClr val="000000"/>
                </a:solidFill>
                <a:latin typeface="Times New Roman" panose="02020603050405020304" pitchFamily="18" charset="0"/>
              </a:rPr>
              <a:t>results.</a:t>
            </a:r>
          </a:p>
          <a:p>
            <a:pPr>
              <a:buNone/>
            </a:pPr>
            <a:endParaRPr lang="en-US" sz="2000" dirty="0">
              <a:effectLst/>
              <a:latin typeface="Times New Roman"/>
              <a:ea typeface="Times New Roman"/>
            </a:endParaRPr>
          </a:p>
        </p:txBody>
      </p:sp>
    </p:spTree>
    <p:extLst>
      <p:ext uri="{BB962C8B-B14F-4D97-AF65-F5344CB8AC3E}">
        <p14:creationId xmlns:p14="http://schemas.microsoft.com/office/powerpoint/2010/main" val="2025983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50982" y="867640"/>
            <a:ext cx="8534399"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tabLst>
                <a:tab pos="571500" algn="l"/>
              </a:tabLst>
            </a:pPr>
            <a:r>
              <a:rPr lang="en-US" sz="3200" b="1" dirty="0" smtClean="0">
                <a:latin typeface="Times New Roman"/>
                <a:ea typeface="Times New Roman"/>
              </a:rPr>
              <a:t>Requirements</a:t>
            </a:r>
            <a:endParaRPr lang="en-US" sz="3200" dirty="0">
              <a:latin typeface="Times New Roman"/>
              <a:ea typeface="Times New Roman"/>
            </a:endParaRPr>
          </a:p>
          <a:p>
            <a:pPr>
              <a:buNone/>
            </a:pPr>
            <a:r>
              <a:rPr lang="en-US" dirty="0" smtClean="0">
                <a:solidFill>
                  <a:srgbClr val="000000"/>
                </a:solidFill>
                <a:latin typeface="Times New Roman" panose="02020603050405020304" pitchFamily="18" charset="0"/>
              </a:rPr>
              <a:t>ANALYSIS </a:t>
            </a:r>
            <a:endParaRPr lang="en-US" dirty="0">
              <a:solidFill>
                <a:srgbClr val="000000"/>
              </a:solidFill>
              <a:latin typeface="Times New Roman" panose="02020603050405020304" pitchFamily="18" charset="0"/>
            </a:endParaRPr>
          </a:p>
          <a:p>
            <a:pPr>
              <a:buNone/>
            </a:pPr>
            <a:r>
              <a:rPr lang="en-US" dirty="0">
                <a:solidFill>
                  <a:srgbClr val="000000"/>
                </a:solidFill>
                <a:latin typeface="Times New Roman" panose="02020603050405020304" pitchFamily="18" charset="0"/>
              </a:rPr>
              <a:t>Multiply the Standardized HFG millivolt values by the known slope and calculate the heat-flux level for each data point</a:t>
            </a:r>
            <a:r>
              <a:rPr lang="en-US" dirty="0" smtClean="0">
                <a:solidFill>
                  <a:srgbClr val="000000"/>
                </a:solidFill>
                <a:latin typeface="Times New Roman" panose="02020603050405020304" pitchFamily="18" charset="0"/>
              </a:rPr>
              <a:t>.</a:t>
            </a:r>
          </a:p>
          <a:p>
            <a:pPr>
              <a:buNone/>
            </a:pPr>
            <a:r>
              <a:rPr lang="en-US" dirty="0" smtClean="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least squares fit procedure is performed using the calculated heat flux and the Working HFG millivolt </a:t>
            </a:r>
            <a:r>
              <a:rPr lang="en-US" dirty="0" smtClean="0">
                <a:solidFill>
                  <a:srgbClr val="000000"/>
                </a:solidFill>
                <a:latin typeface="Times New Roman" panose="02020603050405020304" pitchFamily="18" charset="0"/>
              </a:rPr>
              <a:t>values: </a:t>
            </a:r>
            <a:r>
              <a:rPr lang="el-GR" dirty="0" smtClean="0">
                <a:solidFill>
                  <a:srgbClr val="000000"/>
                </a:solidFill>
                <a:latin typeface="Times New Roman" panose="02020603050405020304" pitchFamily="18" charset="0"/>
              </a:rPr>
              <a:t>Δ</a:t>
            </a:r>
            <a:r>
              <a:rPr lang="en-US" dirty="0">
                <a:solidFill>
                  <a:srgbClr val="000000"/>
                </a:solidFill>
                <a:latin typeface="Times New Roman" panose="02020603050405020304" pitchFamily="18" charset="0"/>
              </a:rPr>
              <a:t>Y (Units)/</a:t>
            </a:r>
            <a:r>
              <a:rPr lang="el-GR" dirty="0">
                <a:solidFill>
                  <a:srgbClr val="000000"/>
                </a:solidFill>
                <a:latin typeface="Times New Roman" panose="02020603050405020304" pitchFamily="18" charset="0"/>
              </a:rPr>
              <a:t>Δ</a:t>
            </a:r>
            <a:r>
              <a:rPr lang="en-US" dirty="0">
                <a:solidFill>
                  <a:srgbClr val="000000"/>
                </a:solidFill>
                <a:latin typeface="Times New Roman" panose="02020603050405020304" pitchFamily="18" charset="0"/>
              </a:rPr>
              <a:t>X (mV) </a:t>
            </a:r>
          </a:p>
          <a:p>
            <a:pPr>
              <a:buNone/>
            </a:pPr>
            <a:r>
              <a:rPr lang="en-US" dirty="0" smtClean="0">
                <a:solidFill>
                  <a:srgbClr val="000000"/>
                </a:solidFill>
                <a:latin typeface="Times New Roman" panose="02020603050405020304" pitchFamily="18" charset="0"/>
              </a:rPr>
              <a:t>Where</a:t>
            </a:r>
            <a:r>
              <a:rPr lang="en-US" dirty="0">
                <a:solidFill>
                  <a:srgbClr val="000000"/>
                </a:solidFill>
                <a:latin typeface="Times New Roman" panose="02020603050405020304" pitchFamily="18" charset="0"/>
              </a:rPr>
              <a:t>: </a:t>
            </a:r>
          </a:p>
          <a:p>
            <a:pPr>
              <a:buNone/>
            </a:pPr>
            <a:r>
              <a:rPr lang="en-US" dirty="0">
                <a:solidFill>
                  <a:srgbClr val="000000"/>
                </a:solidFill>
                <a:latin typeface="Times New Roman" panose="02020603050405020304" pitchFamily="18" charset="0"/>
              </a:rPr>
              <a:t>Y = Standardized HFG (W/cm</a:t>
            </a:r>
            <a:r>
              <a:rPr lang="en-US" sz="1400" dirty="0">
                <a:solidFill>
                  <a:srgbClr val="000000"/>
                </a:solidFill>
                <a:latin typeface="Times New Roman" panose="02020603050405020304" pitchFamily="18" charset="0"/>
              </a:rPr>
              <a:t>2 </a:t>
            </a:r>
            <a:r>
              <a:rPr lang="en-US" dirty="0">
                <a:solidFill>
                  <a:srgbClr val="000000"/>
                </a:solidFill>
                <a:latin typeface="Times New Roman" panose="02020603050405020304" pitchFamily="18" charset="0"/>
              </a:rPr>
              <a:t>or BTU’s/ft</a:t>
            </a:r>
            <a:r>
              <a:rPr lang="en-US" sz="1400" dirty="0">
                <a:solidFill>
                  <a:srgbClr val="000000"/>
                </a:solidFill>
                <a:latin typeface="Times New Roman" panose="02020603050405020304" pitchFamily="18" charset="0"/>
              </a:rPr>
              <a:t>2</a:t>
            </a:r>
            <a:r>
              <a:rPr lang="en-US" dirty="0">
                <a:solidFill>
                  <a:srgbClr val="000000"/>
                </a:solidFill>
                <a:latin typeface="Times New Roman" panose="02020603050405020304" pitchFamily="18" charset="0"/>
              </a:rPr>
              <a:t>*sec) </a:t>
            </a:r>
          </a:p>
          <a:p>
            <a:pPr>
              <a:buNone/>
            </a:pPr>
            <a:r>
              <a:rPr lang="en-US" dirty="0">
                <a:solidFill>
                  <a:srgbClr val="000000"/>
                </a:solidFill>
                <a:latin typeface="Times New Roman" panose="02020603050405020304" pitchFamily="18" charset="0"/>
              </a:rPr>
              <a:t>X = Working HFG (millivolts) </a:t>
            </a:r>
          </a:p>
        </p:txBody>
      </p:sp>
    </p:spTree>
    <p:extLst>
      <p:ext uri="{BB962C8B-B14F-4D97-AF65-F5344CB8AC3E}">
        <p14:creationId xmlns:p14="http://schemas.microsoft.com/office/powerpoint/2010/main" val="290519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5" y="161925"/>
            <a:ext cx="8543924"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18294" y="1017109"/>
            <a:ext cx="8534399"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tabLst>
                <a:tab pos="571500" algn="l"/>
              </a:tabLst>
            </a:pPr>
            <a:r>
              <a:rPr lang="en-US" sz="3200" b="1" dirty="0" smtClean="0">
                <a:latin typeface="Times New Roman"/>
                <a:ea typeface="Times New Roman"/>
              </a:rPr>
              <a:t>Reproducibility Requirement</a:t>
            </a:r>
            <a:endParaRPr lang="en-US" sz="3200" dirty="0">
              <a:latin typeface="Times New Roman"/>
              <a:ea typeface="Times New Roman"/>
            </a:endParaRPr>
          </a:p>
          <a:p>
            <a:pPr>
              <a:buNone/>
            </a:pPr>
            <a:endParaRPr lang="en-US" dirty="0">
              <a:latin typeface="Times New Roman"/>
              <a:ea typeface="Times New Roman"/>
            </a:endParaRPr>
          </a:p>
          <a:p>
            <a:pPr marL="342900" indent="-342900">
              <a:spcBef>
                <a:spcPts val="0"/>
              </a:spcBef>
              <a:spcAft>
                <a:spcPts val="0"/>
              </a:spcAft>
            </a:pPr>
            <a:r>
              <a:rPr lang="en-US" dirty="0" smtClean="0">
                <a:solidFill>
                  <a:srgbClr val="000000"/>
                </a:solidFill>
                <a:latin typeface="Times New Roman" panose="02020603050405020304" pitchFamily="18" charset="0"/>
              </a:rPr>
              <a:t>It </a:t>
            </a:r>
            <a:r>
              <a:rPr lang="en-US" dirty="0">
                <a:solidFill>
                  <a:srgbClr val="000000"/>
                </a:solidFill>
                <a:latin typeface="Times New Roman" panose="02020603050405020304" pitchFamily="18" charset="0"/>
              </a:rPr>
              <a:t>must be shown that if the locations of the two HFGs are interchanged and the calibration is repeated, the difference in the successive calibration factor must not be greater than </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3%. </a:t>
            </a:r>
            <a:endParaRPr lang="en-US" dirty="0" smtClean="0">
              <a:solidFill>
                <a:srgbClr val="000000"/>
              </a:solidFill>
              <a:latin typeface="Times New Roman" panose="02020603050405020304" pitchFamily="18" charset="0"/>
            </a:endParaRPr>
          </a:p>
          <a:p>
            <a:pPr marL="342900" indent="-342900">
              <a:spcBef>
                <a:spcPts val="0"/>
              </a:spcBef>
              <a:spcAft>
                <a:spcPts val="0"/>
              </a:spcAft>
            </a:pPr>
            <a:endParaRPr lang="en-US" dirty="0">
              <a:solidFill>
                <a:srgbClr val="000000"/>
              </a:solidFill>
              <a:latin typeface="Times New Roman" panose="02020603050405020304" pitchFamily="18" charset="0"/>
            </a:endParaRPr>
          </a:p>
          <a:p>
            <a:pPr marL="342900" indent="-342900">
              <a:spcBef>
                <a:spcPts val="0"/>
              </a:spcBef>
              <a:spcAft>
                <a:spcPts val="0"/>
              </a:spcAft>
            </a:pPr>
            <a:r>
              <a:rPr lang="en-US" dirty="0" smtClean="0">
                <a:solidFill>
                  <a:srgbClr val="000000"/>
                </a:solidFill>
                <a:latin typeface="Times New Roman" panose="02020603050405020304" pitchFamily="18" charset="0"/>
              </a:rPr>
              <a:t>If </a:t>
            </a:r>
            <a:r>
              <a:rPr lang="en-US" dirty="0">
                <a:solidFill>
                  <a:srgbClr val="000000"/>
                </a:solidFill>
                <a:latin typeface="Times New Roman" panose="02020603050405020304" pitchFamily="18" charset="0"/>
              </a:rPr>
              <a:t>the calibration results are within range, use the average as the calibration factor. </a:t>
            </a:r>
            <a:endParaRPr lang="en-US" dirty="0">
              <a:effectLst/>
              <a:latin typeface="Times New Roman"/>
              <a:ea typeface="Times New Roman"/>
            </a:endParaRPr>
          </a:p>
        </p:txBody>
      </p:sp>
    </p:spTree>
    <p:extLst>
      <p:ext uri="{BB962C8B-B14F-4D97-AF65-F5344CB8AC3E}">
        <p14:creationId xmlns:p14="http://schemas.microsoft.com/office/powerpoint/2010/main" val="420851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290585" y="999489"/>
            <a:ext cx="8589818" cy="35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tabLst>
                <a:tab pos="571500" algn="l"/>
                <a:tab pos="800100" algn="l"/>
                <a:tab pos="1028700" algn="l"/>
              </a:tabLst>
            </a:pPr>
            <a:r>
              <a:rPr lang="en-US" sz="3200" b="1" dirty="0" smtClean="0">
                <a:latin typeface="Times New Roman" panose="02020603050405020304" pitchFamily="18" charset="0"/>
                <a:ea typeface="Times New Roman"/>
                <a:cs typeface="Times New Roman" panose="02020603050405020304" pitchFamily="18" charset="0"/>
              </a:rPr>
              <a:t>Required </a:t>
            </a:r>
            <a:r>
              <a:rPr lang="en-US" sz="3200" b="1" dirty="0">
                <a:latin typeface="Times New Roman" panose="02020603050405020304" pitchFamily="18" charset="0"/>
                <a:ea typeface="Times New Roman"/>
                <a:cs typeface="Times New Roman" panose="02020603050405020304" pitchFamily="18" charset="0"/>
              </a:rPr>
              <a:t>Reporting Parameters</a:t>
            </a:r>
            <a:endParaRPr lang="en-US" sz="3200" dirty="0">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buNone/>
            </a:pPr>
            <a:r>
              <a:rPr lang="en-US" dirty="0">
                <a:latin typeface="Times New Roman" panose="02020603050405020304" pitchFamily="18" charset="0"/>
                <a:ea typeface="Times New Roman"/>
                <a:cs typeface="Times New Roman" panose="02020603050405020304" pitchFamily="18" charset="0"/>
              </a:rPr>
              <a:t> </a:t>
            </a:r>
            <a:endParaRPr lang="en-US" dirty="0" smtClean="0">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buNone/>
            </a:pPr>
            <a:r>
              <a:rPr lang="en-US" sz="2800" b="1" u="sng" dirty="0" smtClean="0">
                <a:latin typeface="Times New Roman" panose="02020603050405020304" pitchFamily="18" charset="0"/>
                <a:ea typeface="Times New Roman"/>
                <a:cs typeface="Times New Roman" panose="02020603050405020304" pitchFamily="18" charset="0"/>
              </a:rPr>
              <a:t>General:</a:t>
            </a:r>
            <a:endParaRPr lang="en-US" sz="2800" b="1" u="sng" dirty="0">
              <a:latin typeface="Times New Roman" panose="02020603050405020304" pitchFamily="18" charset="0"/>
              <a:ea typeface="Times New Roman"/>
              <a:cs typeface="Times New Roman" panose="02020603050405020304" pitchFamily="18" charset="0"/>
            </a:endParaRPr>
          </a:p>
          <a:p>
            <a:pPr marL="342900" indent="-342900">
              <a:spcBef>
                <a:spcPts val="1440"/>
              </a:spcBef>
              <a:spcAft>
                <a:spcPts val="0"/>
              </a:spcAft>
            </a:pPr>
            <a:r>
              <a:rPr lang="en-US" dirty="0" smtClean="0">
                <a:latin typeface="Times New Roman" panose="02020603050405020304" pitchFamily="18" charset="0"/>
                <a:ea typeface="Times New Roman"/>
                <a:cs typeface="Times New Roman" panose="02020603050405020304" pitchFamily="18" charset="0"/>
              </a:rPr>
              <a:t>Facility Conducting Calibration</a:t>
            </a:r>
            <a:endParaRPr lang="en-US" dirty="0">
              <a:latin typeface="Times New Roman" panose="02020603050405020304" pitchFamily="18" charset="0"/>
              <a:ea typeface="Times New Roman"/>
              <a:cs typeface="Times New Roman" panose="02020603050405020304" pitchFamily="18" charset="0"/>
            </a:endParaRPr>
          </a:p>
          <a:p>
            <a:pPr marL="342900" indent="-342900">
              <a:spcBef>
                <a:spcPts val="1440"/>
              </a:spcBef>
              <a:spcAft>
                <a:spcPts val="0"/>
              </a:spcAft>
            </a:pPr>
            <a:r>
              <a:rPr lang="en-US" dirty="0" smtClean="0">
                <a:latin typeface="Times New Roman" panose="02020603050405020304" pitchFamily="18" charset="0"/>
                <a:ea typeface="Times New Roman"/>
                <a:cs typeface="Times New Roman" panose="02020603050405020304" pitchFamily="18" charset="0"/>
              </a:rPr>
              <a:t>Customer </a:t>
            </a:r>
            <a:r>
              <a:rPr lang="en-US" dirty="0">
                <a:latin typeface="Times New Roman" panose="02020603050405020304" pitchFamily="18" charset="0"/>
                <a:ea typeface="Times New Roman"/>
                <a:cs typeface="Times New Roman" panose="02020603050405020304" pitchFamily="18" charset="0"/>
              </a:rPr>
              <a:t>(Lab performing </a:t>
            </a:r>
            <a:r>
              <a:rPr lang="en-US" dirty="0" smtClean="0">
                <a:latin typeface="Times New Roman" panose="02020603050405020304" pitchFamily="18" charset="0"/>
                <a:ea typeface="Times New Roman"/>
                <a:cs typeface="Times New Roman" panose="02020603050405020304" pitchFamily="18" charset="0"/>
              </a:rPr>
              <a:t>future tests with the </a:t>
            </a:r>
            <a:r>
              <a:rPr lang="en-US" dirty="0">
                <a:latin typeface="Times New Roman" panose="02020603050405020304" pitchFamily="18" charset="0"/>
                <a:ea typeface="Times New Roman"/>
                <a:cs typeface="Times New Roman" panose="02020603050405020304" pitchFamily="18" charset="0"/>
              </a:rPr>
              <a:t>Working HFG)</a:t>
            </a:r>
          </a:p>
          <a:p>
            <a:pPr marL="342900" indent="-342900">
              <a:spcBef>
                <a:spcPts val="1440"/>
              </a:spcBef>
              <a:spcAft>
                <a:spcPts val="0"/>
              </a:spcAft>
            </a:pPr>
            <a:r>
              <a:rPr lang="en-US" dirty="0" smtClean="0">
                <a:latin typeface="Times New Roman" panose="02020603050405020304" pitchFamily="18" charset="0"/>
                <a:ea typeface="Times New Roman"/>
                <a:cs typeface="Times New Roman" panose="02020603050405020304" pitchFamily="18" charset="0"/>
              </a:rPr>
              <a:t>Calibration Date</a:t>
            </a:r>
          </a:p>
          <a:p>
            <a:pPr marL="342900" indent="-342900">
              <a:spcBef>
                <a:spcPts val="1440"/>
              </a:spcBef>
              <a:spcAft>
                <a:spcPts val="0"/>
              </a:spcAft>
            </a:pPr>
            <a:r>
              <a:rPr lang="en-US" dirty="0" smtClean="0">
                <a:latin typeface="Times New Roman" panose="02020603050405020304" pitchFamily="18" charset="0"/>
                <a:ea typeface="Times New Roman"/>
                <a:cs typeface="Times New Roman" panose="02020603050405020304" pitchFamily="18" charset="0"/>
              </a:rPr>
              <a:t>Calibration Expiration Date</a:t>
            </a:r>
          </a:p>
        </p:txBody>
      </p:sp>
    </p:spTree>
    <p:extLst>
      <p:ext uri="{BB962C8B-B14F-4D97-AF65-F5344CB8AC3E}">
        <p14:creationId xmlns:p14="http://schemas.microsoft.com/office/powerpoint/2010/main" val="1206210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78691" y="743446"/>
            <a:ext cx="857134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sz="2800" b="1" u="sng" dirty="0" smtClean="0">
                <a:latin typeface="Times New Roman" panose="02020603050405020304" pitchFamily="18" charset="0"/>
                <a:ea typeface="Times New Roman"/>
                <a:cs typeface="Times New Roman" panose="02020603050405020304" pitchFamily="18" charset="0"/>
              </a:rPr>
              <a:t>General (</a:t>
            </a:r>
            <a:r>
              <a:rPr lang="en-US" sz="2800" b="1" u="sng" smtClean="0">
                <a:latin typeface="Times New Roman" panose="02020603050405020304" pitchFamily="18" charset="0"/>
                <a:ea typeface="Times New Roman"/>
                <a:cs typeface="Times New Roman" panose="02020603050405020304" pitchFamily="18" charset="0"/>
              </a:rPr>
              <a:t>Continued):</a:t>
            </a:r>
            <a:endParaRPr lang="en-US" sz="2800" b="1" u="sng" dirty="0" smtClean="0">
              <a:latin typeface="Times New Roman" panose="02020603050405020304" pitchFamily="18" charset="0"/>
              <a:ea typeface="Times New Roman"/>
              <a:cs typeface="Times New Roman" panose="02020603050405020304" pitchFamily="18" charset="0"/>
            </a:endParaRPr>
          </a:p>
          <a:p>
            <a:pPr marL="342900" indent="-342900" eaLnBrk="1" hangingPunct="1"/>
            <a:r>
              <a:rPr lang="en-US" dirty="0">
                <a:solidFill>
                  <a:srgbClr val="000000"/>
                </a:solidFill>
                <a:latin typeface="Times New Roman" panose="02020603050405020304" pitchFamily="18" charset="0"/>
                <a:cs typeface="Times New Roman" panose="02020603050405020304" pitchFamily="18" charset="0"/>
              </a:rPr>
              <a:t>HFG cooling water</a:t>
            </a:r>
          </a:p>
          <a:p>
            <a:pPr marL="1085850" lvl="1" indent="-342900" eaLnBrk="1" hangingPunct="1">
              <a:buFont typeface="Courier New" panose="02070309020205020404" pitchFamily="49" charset="0"/>
              <a:buChar char="o"/>
            </a:pPr>
            <a:r>
              <a:rPr lang="en-US" dirty="0">
                <a:solidFill>
                  <a:srgbClr val="000000"/>
                </a:solidFill>
                <a:latin typeface="Times New Roman" panose="02020603050405020304" pitchFamily="18" charset="0"/>
                <a:cs typeface="Times New Roman" panose="02020603050405020304" pitchFamily="18" charset="0"/>
              </a:rPr>
              <a:t>Temperature</a:t>
            </a:r>
          </a:p>
          <a:p>
            <a:pPr marL="1085850" lvl="1" indent="-342900" eaLnBrk="1" hangingPunct="1">
              <a:buFont typeface="Courier New" panose="02070309020205020404" pitchFamily="49" charset="0"/>
              <a:buChar char="o"/>
            </a:pPr>
            <a:r>
              <a:rPr lang="en-US" dirty="0">
                <a:solidFill>
                  <a:srgbClr val="000000"/>
                </a:solidFill>
                <a:latin typeface="Times New Roman" panose="02020603050405020304" pitchFamily="18" charset="0"/>
                <a:cs typeface="Times New Roman" panose="02020603050405020304" pitchFamily="18" charset="0"/>
              </a:rPr>
              <a:t>Pressure</a:t>
            </a:r>
          </a:p>
          <a:p>
            <a:pPr marL="1085850" lvl="1" indent="-342900" eaLnBrk="1" hangingPunct="1">
              <a:buFont typeface="Courier New" panose="02070309020205020404" pitchFamily="49" charset="0"/>
              <a:buChar char="o"/>
            </a:pPr>
            <a:r>
              <a:rPr lang="en-US" dirty="0">
                <a:solidFill>
                  <a:srgbClr val="000000"/>
                </a:solidFill>
                <a:latin typeface="Times New Roman" panose="02020603050405020304" pitchFamily="18" charset="0"/>
                <a:cs typeface="Times New Roman" panose="02020603050405020304" pitchFamily="18" charset="0"/>
              </a:rPr>
              <a:t>Flow rate</a:t>
            </a:r>
          </a:p>
          <a:p>
            <a:pPr marL="342900" indent="-342900" eaLnBrk="1" hangingPunct="1"/>
            <a:r>
              <a:rPr lang="en-US" dirty="0">
                <a:solidFill>
                  <a:srgbClr val="000000"/>
                </a:solidFill>
                <a:latin typeface="Times New Roman" panose="02020603050405020304" pitchFamily="18" charset="0"/>
                <a:cs typeface="Times New Roman" panose="02020603050405020304" pitchFamily="18" charset="0"/>
              </a:rPr>
              <a:t> XY </a:t>
            </a:r>
            <a:r>
              <a:rPr lang="en-US" dirty="0" smtClean="0">
                <a:solidFill>
                  <a:srgbClr val="000000"/>
                </a:solidFill>
                <a:latin typeface="Times New Roman" panose="02020603050405020304" pitchFamily="18" charset="0"/>
                <a:cs typeface="Times New Roman" panose="02020603050405020304" pitchFamily="18" charset="0"/>
              </a:rPr>
              <a:t>Plot </a:t>
            </a:r>
            <a:r>
              <a:rPr lang="en-US" dirty="0">
                <a:solidFill>
                  <a:srgbClr val="000000"/>
                </a:solidFill>
                <a:latin typeface="Times New Roman" panose="02020603050405020304" pitchFamily="18" charset="0"/>
                <a:cs typeface="Times New Roman" panose="02020603050405020304" pitchFamily="18" charset="0"/>
              </a:rPr>
              <a:t>or </a:t>
            </a:r>
            <a:r>
              <a:rPr lang="en-US" dirty="0" smtClean="0">
                <a:solidFill>
                  <a:srgbClr val="000000"/>
                </a:solidFill>
                <a:latin typeface="Times New Roman" panose="02020603050405020304" pitchFamily="18" charset="0"/>
                <a:cs typeface="Times New Roman" panose="02020603050405020304" pitchFamily="18" charset="0"/>
              </a:rPr>
              <a:t>Raw Data Table</a:t>
            </a:r>
            <a:endParaRPr lang="en-US" dirty="0">
              <a:solidFill>
                <a:srgbClr val="000000"/>
              </a:solidFill>
              <a:latin typeface="Times New Roman" panose="02020603050405020304" pitchFamily="18" charset="0"/>
              <a:cs typeface="Times New Roman" panose="02020603050405020304" pitchFamily="18" charset="0"/>
            </a:endParaRPr>
          </a:p>
          <a:p>
            <a:pPr marL="342900" indent="-342900" eaLnBrk="1" hangingPunct="1"/>
            <a:r>
              <a:rPr lang="en-US" dirty="0">
                <a:solidFill>
                  <a:srgbClr val="000000"/>
                </a:solidFill>
                <a:latin typeface="Times New Roman" panose="02020603050405020304" pitchFamily="18" charset="0"/>
                <a:cs typeface="Times New Roman" panose="02020603050405020304" pitchFamily="18" charset="0"/>
              </a:rPr>
              <a:t>Linearity of HFG mV </a:t>
            </a:r>
            <a:r>
              <a:rPr lang="en-US" dirty="0" smtClean="0">
                <a:solidFill>
                  <a:srgbClr val="000000"/>
                </a:solidFill>
                <a:latin typeface="Times New Roman" panose="02020603050405020304" pitchFamily="18" charset="0"/>
                <a:cs typeface="Times New Roman" panose="02020603050405020304" pitchFamily="18" charset="0"/>
              </a:rPr>
              <a:t>Signals During Calibration (Confidence Level</a:t>
            </a:r>
            <a:r>
              <a:rPr lang="en-US" dirty="0">
                <a:solidFill>
                  <a:srgbClr val="000000"/>
                </a:solidFill>
                <a:latin typeface="Times New Roman" panose="02020603050405020304" pitchFamily="18" charset="0"/>
                <a:cs typeface="Times New Roman" panose="02020603050405020304" pitchFamily="18" charset="0"/>
              </a:rPr>
              <a:t>)</a:t>
            </a:r>
          </a:p>
          <a:p>
            <a:pPr marL="342900" indent="-342900" eaLnBrk="1" hangingPunct="1"/>
            <a:r>
              <a:rPr lang="en-US" dirty="0">
                <a:solidFill>
                  <a:srgbClr val="000000"/>
                </a:solidFill>
                <a:latin typeface="Times New Roman" panose="02020603050405020304" pitchFamily="18" charset="0"/>
                <a:cs typeface="Times New Roman" panose="02020603050405020304" pitchFamily="18" charset="0"/>
              </a:rPr>
              <a:t>Calibration </a:t>
            </a:r>
            <a:r>
              <a:rPr lang="en-US" dirty="0" smtClean="0">
                <a:solidFill>
                  <a:srgbClr val="000000"/>
                </a:solidFill>
                <a:latin typeface="Times New Roman" panose="02020603050405020304" pitchFamily="18" charset="0"/>
                <a:cs typeface="Times New Roman" panose="02020603050405020304" pitchFamily="18" charset="0"/>
              </a:rPr>
              <a:t>Traceability</a:t>
            </a:r>
            <a:endParaRPr lang="en-US" dirty="0">
              <a:solidFill>
                <a:srgbClr val="000000"/>
              </a:solidFill>
              <a:latin typeface="Times New Roman" panose="02020603050405020304" pitchFamily="18" charset="0"/>
              <a:cs typeface="Times New Roman" panose="02020603050405020304" pitchFamily="18" charset="0"/>
            </a:endParaRPr>
          </a:p>
          <a:p>
            <a:pPr marL="342900" indent="-342900" eaLnBrk="1" hangingPunct="1"/>
            <a:r>
              <a:rPr lang="en-US" dirty="0">
                <a:solidFill>
                  <a:srgbClr val="000000"/>
                </a:solidFill>
                <a:latin typeface="Times New Roman" panose="02020603050405020304" pitchFamily="18" charset="0"/>
                <a:cs typeface="Times New Roman" panose="02020603050405020304" pitchFamily="18" charset="0"/>
              </a:rPr>
              <a:t>Calibration </a:t>
            </a:r>
            <a:r>
              <a:rPr lang="en-US" dirty="0" smtClean="0">
                <a:solidFill>
                  <a:srgbClr val="000000"/>
                </a:solidFill>
                <a:latin typeface="Times New Roman" panose="02020603050405020304" pitchFamily="18" charset="0"/>
                <a:cs typeface="Times New Roman" panose="02020603050405020304" pitchFamily="18" charset="0"/>
              </a:rPr>
              <a:t>Certificates </a:t>
            </a:r>
            <a:r>
              <a:rPr lang="en-US" dirty="0">
                <a:solidFill>
                  <a:srgbClr val="000000"/>
                </a:solidFill>
                <a:latin typeface="Times New Roman" panose="02020603050405020304" pitchFamily="18" charset="0"/>
                <a:cs typeface="Times New Roman" panose="02020603050405020304" pitchFamily="18" charset="0"/>
              </a:rPr>
              <a:t>of </a:t>
            </a:r>
            <a:r>
              <a:rPr lang="en-US" dirty="0" smtClean="0">
                <a:solidFill>
                  <a:srgbClr val="000000"/>
                </a:solidFill>
                <a:latin typeface="Times New Roman" panose="02020603050405020304" pitchFamily="18" charset="0"/>
                <a:cs typeface="Times New Roman" panose="02020603050405020304" pitchFamily="18" charset="0"/>
              </a:rPr>
              <a:t>Devices Used</a:t>
            </a:r>
            <a:endParaRPr 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098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latin typeface="Times New Roman" panose="02020603050405020304" pitchFamily="18" charset="0"/>
                <a:cs typeface="Times New Roman" panose="02020603050405020304" pitchFamily="18" charset="0"/>
              </a:rPr>
              <a:t>AGENDA</a:t>
            </a:r>
          </a:p>
        </p:txBody>
      </p:sp>
      <p:sp>
        <p:nvSpPr>
          <p:cNvPr id="4099" name="Text Box 3"/>
          <p:cNvSpPr txBox="1">
            <a:spLocks noChangeArrowheads="1"/>
          </p:cNvSpPr>
          <p:nvPr/>
        </p:nvSpPr>
        <p:spPr bwMode="auto">
          <a:xfrm>
            <a:off x="635138" y="1389186"/>
            <a:ext cx="80594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457200" indent="-457200" eaLnBrk="1" hangingPunct="1"/>
            <a:r>
              <a:rPr lang="en-US" sz="3600" dirty="0" smtClean="0">
                <a:latin typeface="Times New Roman" panose="02020603050405020304" pitchFamily="18" charset="0"/>
                <a:cs typeface="Times New Roman" panose="02020603050405020304" pitchFamily="18" charset="0"/>
              </a:rPr>
              <a:t>History</a:t>
            </a:r>
            <a:endParaRPr lang="en-US" sz="3600" dirty="0">
              <a:latin typeface="Times New Roman" panose="02020603050405020304" pitchFamily="18" charset="0"/>
              <a:cs typeface="Times New Roman" panose="02020603050405020304" pitchFamily="18" charset="0"/>
            </a:endParaRPr>
          </a:p>
          <a:p>
            <a:pPr marL="457200" indent="-457200" eaLnBrk="1" hangingPunct="1"/>
            <a:r>
              <a:rPr lang="en-US" sz="3600" dirty="0" smtClean="0">
                <a:latin typeface="Times New Roman" panose="02020603050405020304" pitchFamily="18" charset="0"/>
                <a:cs typeface="Times New Roman" panose="02020603050405020304" pitchFamily="18" charset="0"/>
              </a:rPr>
              <a:t>Aviation </a:t>
            </a:r>
            <a:r>
              <a:rPr lang="en-US" sz="3600" dirty="0">
                <a:latin typeface="Times New Roman" panose="02020603050405020304" pitchFamily="18" charset="0"/>
                <a:cs typeface="Times New Roman" panose="02020603050405020304" pitchFamily="18" charset="0"/>
              </a:rPr>
              <a:t>Heat Flux Calibration Standard</a:t>
            </a:r>
          </a:p>
          <a:p>
            <a:pPr lvl="1" eaLnBrk="1" hangingPunct="1">
              <a:buFontTx/>
              <a:buChar char="-"/>
            </a:pPr>
            <a:r>
              <a:rPr lang="en-US" sz="3600" dirty="0">
                <a:latin typeface="Times New Roman" panose="02020603050405020304" pitchFamily="18" charset="0"/>
                <a:cs typeface="Times New Roman" panose="02020603050405020304" pitchFamily="18" charset="0"/>
              </a:rPr>
              <a:t>Specification, Method &amp; </a:t>
            </a:r>
            <a:r>
              <a:rPr lang="en-US" sz="3600" dirty="0" smtClean="0">
                <a:latin typeface="Times New Roman" panose="02020603050405020304" pitchFamily="18" charset="0"/>
                <a:cs typeface="Times New Roman" panose="02020603050405020304" pitchFamily="18" charset="0"/>
              </a:rPr>
              <a:t>Procedures</a:t>
            </a:r>
          </a:p>
          <a:p>
            <a:pPr marL="457200" indent="-457200" eaLnBrk="1" hangingPunct="1"/>
            <a:r>
              <a:rPr lang="en-US" sz="3600" dirty="0" smtClean="0">
                <a:latin typeface="Times New Roman" panose="02020603050405020304" pitchFamily="18" charset="0"/>
                <a:cs typeface="Times New Roman" panose="02020603050405020304" pitchFamily="18" charset="0"/>
              </a:rPr>
              <a:t>Comparative Test Data</a:t>
            </a:r>
          </a:p>
          <a:p>
            <a:pPr marL="457200" indent="-457200" eaLnBrk="1" hangingPunct="1"/>
            <a:r>
              <a:rPr lang="en-US" sz="3600" dirty="0" smtClean="0">
                <a:latin typeface="Times New Roman" panose="02020603050405020304" pitchFamily="18" charset="0"/>
                <a:cs typeface="Times New Roman" panose="02020603050405020304" pitchFamily="18" charset="0"/>
              </a:rPr>
              <a:t>Q &amp; A</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589085" y="161925"/>
            <a:ext cx="855491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350982" y="1117600"/>
            <a:ext cx="8219931"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50982" y="985978"/>
            <a:ext cx="8348513"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lvl="0" eaLnBrk="1" hangingPunct="1">
              <a:spcBef>
                <a:spcPts val="840"/>
              </a:spcBef>
              <a:spcAft>
                <a:spcPts val="0"/>
              </a:spcAft>
              <a:buNone/>
            </a:pPr>
            <a:r>
              <a:rPr lang="en-US" sz="2800" b="1" u="sng" dirty="0">
                <a:solidFill>
                  <a:srgbClr val="000000"/>
                </a:solidFill>
                <a:latin typeface="Times New Roman" panose="02020603050405020304" pitchFamily="18" charset="0"/>
                <a:cs typeface="Times New Roman" panose="02020603050405020304" pitchFamily="18" charset="0"/>
              </a:rPr>
              <a:t>Working HFG </a:t>
            </a:r>
            <a:r>
              <a:rPr lang="en-US" sz="2800" b="1" u="sng" dirty="0" smtClean="0">
                <a:solidFill>
                  <a:srgbClr val="000000"/>
                </a:solidFill>
                <a:latin typeface="Times New Roman" panose="02020603050405020304" pitchFamily="18" charset="0"/>
                <a:cs typeface="Times New Roman" panose="02020603050405020304" pitchFamily="18" charset="0"/>
              </a:rPr>
              <a:t>Information:</a:t>
            </a:r>
          </a:p>
          <a:p>
            <a:pPr marL="342900" indent="-342900" eaLnBrk="1" hangingPunct="1">
              <a:spcBef>
                <a:spcPts val="1440"/>
              </a:spcBef>
              <a:spcAft>
                <a:spcPts val="0"/>
              </a:spcAft>
            </a:pPr>
            <a:r>
              <a:rPr lang="en-US" dirty="0" smtClean="0">
                <a:solidFill>
                  <a:srgbClr val="000000"/>
                </a:solidFill>
                <a:latin typeface="Times New Roman" panose="02020603050405020304" pitchFamily="18" charset="0"/>
                <a:cs typeface="Times New Roman" panose="02020603050405020304" pitchFamily="18" charset="0"/>
              </a:rPr>
              <a:t>Manufacturer</a:t>
            </a:r>
          </a:p>
          <a:p>
            <a:pPr marL="342900" indent="-342900" eaLnBrk="1" hangingPunct="1">
              <a:spcBef>
                <a:spcPts val="1440"/>
              </a:spcBef>
              <a:spcAft>
                <a:spcPts val="0"/>
              </a:spcAft>
            </a:pPr>
            <a:r>
              <a:rPr lang="en-US" dirty="0" smtClean="0">
                <a:solidFill>
                  <a:srgbClr val="000000"/>
                </a:solidFill>
                <a:latin typeface="Times New Roman" panose="02020603050405020304" pitchFamily="18" charset="0"/>
                <a:cs typeface="Times New Roman" panose="02020603050405020304" pitchFamily="18" charset="0"/>
              </a:rPr>
              <a:t>Part number / Serial number</a:t>
            </a:r>
          </a:p>
          <a:p>
            <a:pPr marL="342900" indent="-342900" eaLnBrk="1" hangingPunct="1">
              <a:spcBef>
                <a:spcPts val="1440"/>
              </a:spcBef>
              <a:spcAft>
                <a:spcPts val="0"/>
              </a:spcAft>
            </a:pPr>
            <a:r>
              <a:rPr lang="en-US" dirty="0" smtClean="0">
                <a:solidFill>
                  <a:srgbClr val="000000"/>
                </a:solidFill>
                <a:latin typeface="Times New Roman" panose="02020603050405020304" pitchFamily="18" charset="0"/>
                <a:cs typeface="Times New Roman" panose="02020603050405020304" pitchFamily="18" charset="0"/>
              </a:rPr>
              <a:t>Sensor type</a:t>
            </a:r>
          </a:p>
          <a:p>
            <a:pPr marL="342900" indent="-342900" eaLnBrk="1" hangingPunct="1">
              <a:spcBef>
                <a:spcPts val="1440"/>
              </a:spcBef>
              <a:spcAft>
                <a:spcPts val="0"/>
              </a:spcAft>
            </a:pPr>
            <a:r>
              <a:rPr lang="en-US" dirty="0" smtClean="0">
                <a:latin typeface="Times New Roman" panose="02020603050405020304" pitchFamily="18" charset="0"/>
                <a:cs typeface="Times New Roman" panose="02020603050405020304" pitchFamily="18" charset="0"/>
              </a:rPr>
              <a:t>Sensor </a:t>
            </a:r>
            <a:r>
              <a:rPr lang="en-US" dirty="0">
                <a:latin typeface="Times New Roman" panose="02020603050405020304" pitchFamily="18" charset="0"/>
                <a:cs typeface="Times New Roman" panose="02020603050405020304" pitchFamily="18" charset="0"/>
              </a:rPr>
              <a:t>coating </a:t>
            </a:r>
            <a:r>
              <a:rPr lang="en-US" dirty="0" smtClean="0">
                <a:latin typeface="Times New Roman" panose="02020603050405020304" pitchFamily="18" charset="0"/>
                <a:cs typeface="Times New Roman" panose="02020603050405020304" pitchFamily="18" charset="0"/>
              </a:rPr>
              <a:t>material</a:t>
            </a:r>
          </a:p>
          <a:p>
            <a:pPr marL="342900" indent="-342900" eaLnBrk="1" hangingPunct="1">
              <a:spcBef>
                <a:spcPts val="1440"/>
              </a:spcBef>
              <a:spcAft>
                <a:spcPts val="0"/>
              </a:spcAft>
            </a:pPr>
            <a:r>
              <a:rPr lang="en-US" dirty="0" smtClean="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calibration factor (</a:t>
            </a:r>
            <a:r>
              <a:rPr lang="en-US" dirty="0" smtClean="0">
                <a:latin typeface="Times New Roman" panose="02020603050405020304" pitchFamily="18" charset="0"/>
                <a:cs typeface="Times New Roman" panose="02020603050405020304" pitchFamily="18" charset="0"/>
              </a:rPr>
              <a:t>W/cm</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p>
          <a:p>
            <a:pPr marL="342900" indent="-342900" eaLnBrk="1" hangingPunct="1">
              <a:spcBef>
                <a:spcPts val="1440"/>
              </a:spcBef>
              <a:spcAft>
                <a:spcPts val="0"/>
              </a:spcAft>
            </a:pPr>
            <a:r>
              <a:rPr lang="en-US" dirty="0" smtClean="0">
                <a:latin typeface="Times New Roman" panose="02020603050405020304" pitchFamily="18" charset="0"/>
                <a:cs typeface="Times New Roman" panose="02020603050405020304" pitchFamily="18" charset="0"/>
              </a:rPr>
              <a:t>Sensor </a:t>
            </a:r>
            <a:r>
              <a:rPr lang="en-US" dirty="0">
                <a:latin typeface="Times New Roman" panose="02020603050405020304" pitchFamily="18" charset="0"/>
                <a:cs typeface="Times New Roman" panose="02020603050405020304" pitchFamily="18" charset="0"/>
              </a:rPr>
              <a:t>voltage and ohm reading between signal leads at zero flux (</a:t>
            </a:r>
            <a:r>
              <a:rPr lang="en-US" dirty="0" smtClean="0">
                <a:latin typeface="Times New Roman" panose="02020603050405020304" pitchFamily="18" charset="0"/>
                <a:cs typeface="Times New Roman" panose="02020603050405020304" pitchFamily="18" charset="0"/>
              </a:rPr>
              <a:t>Pre/Post)</a:t>
            </a:r>
          </a:p>
        </p:txBody>
      </p:sp>
    </p:spTree>
    <p:extLst>
      <p:ext uri="{BB962C8B-B14F-4D97-AF65-F5344CB8AC3E}">
        <p14:creationId xmlns:p14="http://schemas.microsoft.com/office/powerpoint/2010/main" val="2236875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60218" y="977962"/>
            <a:ext cx="850669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lvl="0" eaLnBrk="1" hangingPunct="1">
              <a:spcBef>
                <a:spcPts val="840"/>
              </a:spcBef>
              <a:spcAft>
                <a:spcPts val="0"/>
              </a:spcAft>
              <a:buNone/>
            </a:pPr>
            <a:r>
              <a:rPr lang="en-US" sz="2800" b="1" u="sng" dirty="0">
                <a:solidFill>
                  <a:srgbClr val="000000"/>
                </a:solidFill>
                <a:latin typeface="Times New Roman" panose="02020603050405020304" pitchFamily="18" charset="0"/>
                <a:cs typeface="Times New Roman" panose="02020603050405020304" pitchFamily="18" charset="0"/>
              </a:rPr>
              <a:t>Working HFG </a:t>
            </a:r>
            <a:r>
              <a:rPr lang="en-US" sz="2800" b="1" u="sng" dirty="0" smtClean="0">
                <a:solidFill>
                  <a:srgbClr val="000000"/>
                </a:solidFill>
                <a:latin typeface="Times New Roman" panose="02020603050405020304" pitchFamily="18" charset="0"/>
                <a:cs typeface="Times New Roman" panose="02020603050405020304" pitchFamily="18" charset="0"/>
              </a:rPr>
              <a:t>Information (Continued):</a:t>
            </a:r>
            <a:endParaRPr lang="en-US" sz="2800" b="1" u="sng" dirty="0">
              <a:solidFill>
                <a:srgbClr val="000000"/>
              </a:solidFill>
              <a:latin typeface="Times New Roman" panose="02020603050405020304" pitchFamily="18" charset="0"/>
              <a:cs typeface="Times New Roman" panose="02020603050405020304" pitchFamily="18" charset="0"/>
            </a:endParaRPr>
          </a:p>
          <a:p>
            <a:pPr marL="342900" indent="-342900" eaLnBrk="1" hangingPunct="1">
              <a:spcBef>
                <a:spcPts val="1440"/>
              </a:spcBef>
              <a:spcAft>
                <a:spcPts val="0"/>
              </a:spcAft>
            </a:pPr>
            <a:r>
              <a:rPr lang="en-US" dirty="0" smtClean="0">
                <a:latin typeface="Times New Roman" panose="02020603050405020304" pitchFamily="18" charset="0"/>
                <a:cs typeface="Times New Roman" panose="02020603050405020304" pitchFamily="18" charset="0"/>
              </a:rPr>
              <a:t>Prior Calibration Data </a:t>
            </a:r>
            <a:r>
              <a:rPr lang="en-US" dirty="0">
                <a:latin typeface="Times New Roman" panose="02020603050405020304" pitchFamily="18" charset="0"/>
                <a:cs typeface="Times New Roman" panose="02020603050405020304" pitchFamily="18" charset="0"/>
              </a:rPr>
              <a:t>(If </a:t>
            </a:r>
            <a:r>
              <a:rPr lang="en-US" dirty="0" smtClean="0">
                <a:latin typeface="Times New Roman" panose="02020603050405020304" pitchFamily="18" charset="0"/>
                <a:cs typeface="Times New Roman" panose="02020603050405020304" pitchFamily="18" charset="0"/>
              </a:rPr>
              <a:t>available)</a:t>
            </a:r>
          </a:p>
          <a:p>
            <a:pPr marL="571500" eaLnBrk="1" hangingPunct="1">
              <a:spcBef>
                <a:spcPts val="1440"/>
              </a:spcBef>
              <a:spcAft>
                <a:spcPts val="0"/>
              </a:spcAft>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  Date</a:t>
            </a:r>
          </a:p>
          <a:p>
            <a:pPr marL="571500" eaLnBrk="1" hangingPunct="1">
              <a:spcBef>
                <a:spcPts val="1440"/>
              </a:spcBef>
              <a:spcAft>
                <a:spcPts val="0"/>
              </a:spcAft>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  Calibration Factor (W/cm</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p>
          <a:p>
            <a:pPr marL="571500" eaLnBrk="1" hangingPunct="1">
              <a:spcBef>
                <a:spcPts val="1440"/>
              </a:spcBef>
              <a:spcAft>
                <a:spcPts val="0"/>
              </a:spcAft>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  Facility Where Calibration </a:t>
            </a:r>
            <a:r>
              <a:rPr lang="en-US" dirty="0">
                <a:latin typeface="Times New Roman" panose="02020603050405020304" pitchFamily="18" charset="0"/>
                <a:cs typeface="Times New Roman" panose="02020603050405020304" pitchFamily="18" charset="0"/>
              </a:rPr>
              <a:t>was </a:t>
            </a:r>
            <a:r>
              <a:rPr lang="en-US" dirty="0" smtClean="0">
                <a:latin typeface="Times New Roman" panose="02020603050405020304" pitchFamily="18" charset="0"/>
                <a:cs typeface="Times New Roman" panose="02020603050405020304" pitchFamily="18" charset="0"/>
              </a:rPr>
              <a:t>Conducted</a:t>
            </a:r>
          </a:p>
          <a:p>
            <a:pPr marL="571500" eaLnBrk="1" hangingPunct="1">
              <a:spcBef>
                <a:spcPts val="1440"/>
              </a:spcBef>
              <a:spcAft>
                <a:spcPts val="0"/>
              </a:spcAft>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Change in </a:t>
            </a:r>
            <a:r>
              <a:rPr lang="en-US" dirty="0" smtClean="0">
                <a:latin typeface="Times New Roman" panose="02020603050405020304" pitchFamily="18" charset="0"/>
                <a:cs typeface="Times New Roman" panose="02020603050405020304" pitchFamily="18" charset="0"/>
              </a:rPr>
              <a:t>Calibration Factor</a:t>
            </a:r>
          </a:p>
          <a:p>
            <a:pPr marL="571500" eaLnBrk="1" hangingPunct="1">
              <a:spcBef>
                <a:spcPts val="1440"/>
              </a:spcBef>
              <a:spcAft>
                <a:spcPts val="0"/>
              </a:spcAft>
              <a:buFont typeface="Courier New" panose="02070309020205020404" pitchFamily="49" charset="0"/>
              <a:buChar char="o"/>
            </a:pPr>
            <a:r>
              <a:rPr lang="en-US" dirty="0" smtClean="0">
                <a:solidFill>
                  <a:srgbClr val="000000"/>
                </a:solidFill>
                <a:latin typeface="Times New Roman" panose="02020603050405020304" pitchFamily="18" charset="0"/>
                <a:cs typeface="Times New Roman" panose="02020603050405020304" pitchFamily="18" charset="0"/>
              </a:rPr>
              <a:t>  Traceability Records </a:t>
            </a:r>
            <a:r>
              <a:rPr lang="en-US" dirty="0">
                <a:solidFill>
                  <a:srgbClr val="000000"/>
                </a:solidFill>
                <a:latin typeface="Times New Roman" panose="02020603050405020304" pitchFamily="18" charset="0"/>
                <a:cs typeface="Times New Roman" panose="02020603050405020304" pitchFamily="18" charset="0"/>
              </a:rPr>
              <a:t>to a Standardized </a:t>
            </a:r>
            <a:r>
              <a:rPr lang="en-US" dirty="0" smtClean="0">
                <a:solidFill>
                  <a:srgbClr val="000000"/>
                </a:solidFill>
                <a:latin typeface="Times New Roman" panose="02020603050405020304" pitchFamily="18" charset="0"/>
                <a:cs typeface="Times New Roman" panose="02020603050405020304" pitchFamily="18" charset="0"/>
              </a:rPr>
              <a:t>HFG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237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27531" y="737751"/>
            <a:ext cx="8515926"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buNone/>
            </a:pPr>
            <a:r>
              <a:rPr lang="en-US" sz="2800" b="1" u="sng" dirty="0" smtClean="0">
                <a:latin typeface="Times New Roman" panose="02020603050405020304" pitchFamily="18" charset="0"/>
                <a:cs typeface="Times New Roman" panose="02020603050405020304" pitchFamily="18" charset="0"/>
              </a:rPr>
              <a:t>Standardized </a:t>
            </a:r>
            <a:r>
              <a:rPr lang="en-US" sz="2800" b="1" u="sng" dirty="0">
                <a:latin typeface="Times New Roman" panose="02020603050405020304" pitchFamily="18" charset="0"/>
                <a:cs typeface="Times New Roman" panose="02020603050405020304" pitchFamily="18" charset="0"/>
              </a:rPr>
              <a:t>HFG </a:t>
            </a:r>
            <a:r>
              <a:rPr lang="en-US" sz="2800" b="1" u="sng" dirty="0" smtClean="0">
                <a:latin typeface="Times New Roman" panose="02020603050405020304" pitchFamily="18" charset="0"/>
                <a:cs typeface="Times New Roman" panose="02020603050405020304" pitchFamily="18" charset="0"/>
              </a:rPr>
              <a:t>Information:</a:t>
            </a:r>
          </a:p>
          <a:p>
            <a:pPr marL="342900" indent="-342900"/>
            <a:r>
              <a:rPr lang="en-US" dirty="0" smtClean="0">
                <a:latin typeface="Times New Roman" panose="02020603050405020304" pitchFamily="18" charset="0"/>
                <a:cs typeface="Times New Roman" panose="02020603050405020304" pitchFamily="18" charset="0"/>
              </a:rPr>
              <a:t>Manufacturer</a:t>
            </a:r>
          </a:p>
          <a:p>
            <a:pPr marL="342900" indent="-342900"/>
            <a:r>
              <a:rPr lang="en-US" dirty="0" smtClean="0">
                <a:latin typeface="Times New Roman" panose="02020603050405020304" pitchFamily="18" charset="0"/>
                <a:cs typeface="Times New Roman" panose="02020603050405020304" pitchFamily="18" charset="0"/>
              </a:rPr>
              <a:t>Part number / Serial number</a:t>
            </a:r>
          </a:p>
          <a:p>
            <a:pPr marL="342900" indent="-342900"/>
            <a:r>
              <a:rPr lang="en-US" dirty="0" smtClean="0">
                <a:latin typeface="Times New Roman" panose="02020603050405020304" pitchFamily="18" charset="0"/>
                <a:cs typeface="Times New Roman" panose="02020603050405020304" pitchFamily="18" charset="0"/>
              </a:rPr>
              <a:t>Sensor Type</a:t>
            </a:r>
          </a:p>
          <a:p>
            <a:pPr marL="342900" indent="-342900"/>
            <a:r>
              <a:rPr lang="en-US" dirty="0" smtClean="0">
                <a:latin typeface="Times New Roman" panose="02020603050405020304" pitchFamily="18" charset="0"/>
                <a:cs typeface="Times New Roman" panose="02020603050405020304" pitchFamily="18" charset="0"/>
              </a:rPr>
              <a:t>Sensor Coating Material</a:t>
            </a:r>
          </a:p>
          <a:p>
            <a:pPr marL="342900" indent="-342900"/>
            <a:r>
              <a:rPr lang="en-US" dirty="0" smtClean="0">
                <a:latin typeface="Times New Roman" panose="02020603050405020304" pitchFamily="18" charset="0"/>
                <a:cs typeface="Times New Roman" panose="02020603050405020304" pitchFamily="18" charset="0"/>
              </a:rPr>
              <a:t>Calibration Factor  </a:t>
            </a:r>
            <a:r>
              <a:rPr lang="en-US" dirty="0">
                <a:latin typeface="Times New Roman" panose="02020603050405020304" pitchFamily="18" charset="0"/>
                <a:cs typeface="Times New Roman" panose="02020603050405020304" pitchFamily="18" charset="0"/>
              </a:rPr>
              <a:t>(W/cm</a:t>
            </a:r>
            <a:r>
              <a:rPr lang="en-US" baseline="30000"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p>
          <a:p>
            <a:pPr marL="342900" indent="-342900"/>
            <a:r>
              <a:rPr lang="en-US" dirty="0" smtClean="0">
                <a:solidFill>
                  <a:srgbClr val="000000"/>
                </a:solidFill>
                <a:latin typeface="Times New Roman" panose="02020603050405020304" pitchFamily="18" charset="0"/>
                <a:cs typeface="Times New Roman" panose="02020603050405020304" pitchFamily="18" charset="0"/>
              </a:rPr>
              <a:t>Sensor Voltage </a:t>
            </a:r>
            <a:r>
              <a:rPr lang="en-US" dirty="0">
                <a:solidFill>
                  <a:srgbClr val="000000"/>
                </a:solidFill>
                <a:latin typeface="Times New Roman" panose="02020603050405020304" pitchFamily="18" charset="0"/>
                <a:cs typeface="Times New Roman" panose="02020603050405020304" pitchFamily="18" charset="0"/>
              </a:rPr>
              <a:t>and </a:t>
            </a:r>
            <a:r>
              <a:rPr lang="en-US" dirty="0" smtClean="0">
                <a:solidFill>
                  <a:srgbClr val="000000"/>
                </a:solidFill>
                <a:latin typeface="Times New Roman" panose="02020603050405020304" pitchFamily="18" charset="0"/>
                <a:cs typeface="Times New Roman" panose="02020603050405020304" pitchFamily="18" charset="0"/>
              </a:rPr>
              <a:t>Ohm Reading Between Signal Leads </a:t>
            </a:r>
            <a:r>
              <a:rPr lang="en-US" dirty="0">
                <a:solidFill>
                  <a:srgbClr val="000000"/>
                </a:solidFill>
                <a:latin typeface="Times New Roman" panose="02020603050405020304" pitchFamily="18" charset="0"/>
                <a:cs typeface="Times New Roman" panose="02020603050405020304" pitchFamily="18" charset="0"/>
              </a:rPr>
              <a:t>at </a:t>
            </a:r>
            <a:r>
              <a:rPr lang="en-US" dirty="0" smtClean="0">
                <a:solidFill>
                  <a:srgbClr val="000000"/>
                </a:solidFill>
                <a:latin typeface="Times New Roman" panose="02020603050405020304" pitchFamily="18" charset="0"/>
                <a:cs typeface="Times New Roman" panose="02020603050405020304" pitchFamily="18" charset="0"/>
              </a:rPr>
              <a:t>Zero Flux </a:t>
            </a:r>
            <a:r>
              <a:rPr lang="en-US" dirty="0">
                <a:solidFill>
                  <a:srgbClr val="000000"/>
                </a:solidFill>
                <a:latin typeface="Times New Roman" panose="02020603050405020304" pitchFamily="18" charset="0"/>
                <a:cs typeface="Times New Roman" panose="02020603050405020304" pitchFamily="18" charset="0"/>
              </a:rPr>
              <a:t>(Pre/Post</a:t>
            </a:r>
            <a:r>
              <a:rPr lang="en-US" dirty="0" smtClean="0">
                <a:solidFill>
                  <a:srgbClr val="000000"/>
                </a:solidFill>
                <a:latin typeface="Times New Roman" panose="02020603050405020304" pitchFamily="18" charset="0"/>
                <a:cs typeface="Times New Roman" panose="02020603050405020304" pitchFamily="18" charset="0"/>
              </a:rPr>
              <a:t>).</a:t>
            </a:r>
          </a:p>
          <a:p>
            <a:pPr marL="342900" indent="-342900"/>
            <a:r>
              <a:rPr lang="en-US" dirty="0" smtClean="0">
                <a:solidFill>
                  <a:srgbClr val="000000"/>
                </a:solidFill>
                <a:latin typeface="Times New Roman" panose="02020603050405020304" pitchFamily="18" charset="0"/>
                <a:cs typeface="Times New Roman" panose="02020603050405020304" pitchFamily="18" charset="0"/>
              </a:rPr>
              <a:t>Calibration Date </a:t>
            </a:r>
            <a:r>
              <a:rPr lang="en-US" dirty="0">
                <a:solidFill>
                  <a:srgbClr val="000000"/>
                </a:solidFill>
                <a:latin typeface="Times New Roman" panose="02020603050405020304" pitchFamily="18" charset="0"/>
                <a:cs typeface="Times New Roman" panose="02020603050405020304" pitchFamily="18" charset="0"/>
              </a:rPr>
              <a:t>of Standardized </a:t>
            </a:r>
            <a:r>
              <a:rPr lang="en-US" dirty="0" smtClean="0">
                <a:solidFill>
                  <a:srgbClr val="000000"/>
                </a:solidFill>
                <a:latin typeface="Times New Roman" panose="02020603050405020304" pitchFamily="18" charset="0"/>
                <a:cs typeface="Times New Roman" panose="02020603050405020304" pitchFamily="18" charset="0"/>
              </a:rPr>
              <a:t>HFG</a:t>
            </a:r>
          </a:p>
          <a:p>
            <a:pPr marL="342900" indent="-342900"/>
            <a:r>
              <a:rPr lang="en-US" dirty="0" smtClean="0">
                <a:solidFill>
                  <a:srgbClr val="000000"/>
                </a:solidFill>
                <a:latin typeface="Times New Roman" panose="02020603050405020304" pitchFamily="18" charset="0"/>
                <a:cs typeface="Times New Roman" panose="02020603050405020304" pitchFamily="18" charset="0"/>
              </a:rPr>
              <a:t>Traceability Records </a:t>
            </a:r>
            <a:r>
              <a:rPr lang="en-US" dirty="0">
                <a:solidFill>
                  <a:srgbClr val="000000"/>
                </a:solidFill>
                <a:latin typeface="Times New Roman" panose="02020603050405020304" pitchFamily="18" charset="0"/>
                <a:cs typeface="Times New Roman" panose="02020603050405020304" pitchFamily="18" charset="0"/>
              </a:rPr>
              <a:t>to NIST Primary Standard </a:t>
            </a:r>
            <a:r>
              <a:rPr lang="en-US" dirty="0" smtClean="0">
                <a:solidFill>
                  <a:srgbClr val="000000"/>
                </a:solidFill>
                <a:latin typeface="Times New Roman" panose="02020603050405020304" pitchFamily="18" charset="0"/>
                <a:cs typeface="Times New Roman" panose="02020603050405020304" pitchFamily="18" charset="0"/>
              </a:rPr>
              <a:t>HFG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069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01" y="1557708"/>
            <a:ext cx="7806853" cy="3293209"/>
          </a:xfrm>
          <a:prstGeom prst="rect">
            <a:avLst/>
          </a:prstGeom>
        </p:spPr>
        <p:txBody>
          <a:bodyPr wrap="square">
            <a:spAutoFit/>
          </a:bodyPr>
          <a:lstStyle/>
          <a:p>
            <a:pPr marL="342900" indent="-342900"/>
            <a:r>
              <a:rPr lang="en-US" sz="3200" dirty="0" smtClean="0">
                <a:latin typeface="Times New Roman" panose="02020603050405020304" pitchFamily="18" charset="0"/>
                <a:cs typeface="Times New Roman" panose="02020603050405020304" pitchFamily="18" charset="0"/>
              </a:rPr>
              <a:t>Overview</a:t>
            </a:r>
          </a:p>
          <a:p>
            <a:pPr marL="342900" indent="-342900"/>
            <a:r>
              <a:rPr lang="en-US" sz="3200" dirty="0" smtClean="0">
                <a:latin typeface="Times New Roman" panose="02020603050405020304" pitchFamily="18" charset="0"/>
                <a:cs typeface="Times New Roman" panose="02020603050405020304" pitchFamily="18" charset="0"/>
              </a:rPr>
              <a:t>Traditional calibrator / Prototype heat flux calibrator</a:t>
            </a:r>
          </a:p>
          <a:p>
            <a:pPr marL="342900" indent="-342900"/>
            <a:r>
              <a:rPr lang="en-US" sz="3200" dirty="0" smtClean="0">
                <a:latin typeface="Times New Roman" panose="02020603050405020304" pitchFamily="18" charset="0"/>
                <a:cs typeface="Times New Roman" panose="02020603050405020304" pitchFamily="18" charset="0"/>
              </a:rPr>
              <a:t>Calibration procedures</a:t>
            </a:r>
          </a:p>
          <a:p>
            <a:pPr marL="342900" indent="-342900"/>
            <a:r>
              <a:rPr lang="en-US" sz="3200" dirty="0" smtClean="0">
                <a:latin typeface="Times New Roman" panose="02020603050405020304" pitchFamily="18" charset="0"/>
                <a:cs typeface="Times New Roman" panose="02020603050405020304" pitchFamily="18" charset="0"/>
              </a:rPr>
              <a:t>Results and observations</a:t>
            </a:r>
            <a:endParaRPr lang="en-US" sz="1050" dirty="0">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bwMode="auto">
          <a:xfrm>
            <a:off x="283585" y="371331"/>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Preliminary Comparative Test Data</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883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01" y="1346692"/>
            <a:ext cx="7806853" cy="3970318"/>
          </a:xfrm>
          <a:prstGeom prst="rect">
            <a:avLst/>
          </a:prstGeom>
        </p:spPr>
        <p:txBody>
          <a:bodyPr wrap="square">
            <a:spAutoFit/>
          </a:bodyPr>
          <a:lstStyle/>
          <a:p>
            <a:pPr marL="342900" indent="-342900"/>
            <a:r>
              <a:rPr lang="en-US" sz="2800" dirty="0" smtClean="0">
                <a:latin typeface="Times New Roman" panose="02020603050405020304" pitchFamily="18" charset="0"/>
                <a:cs typeface="Times New Roman" panose="02020603050405020304" pitchFamily="18" charset="0"/>
              </a:rPr>
              <a:t>Compare calibration results, repeatability and reproducibility using the traditional calibrator and new prototype design.</a:t>
            </a:r>
          </a:p>
          <a:p>
            <a:pPr marL="342900" indent="-342900"/>
            <a:endParaRPr lang="en-US" sz="2800" dirty="0" smtClean="0">
              <a:latin typeface="Times New Roman" panose="02020603050405020304" pitchFamily="18" charset="0"/>
              <a:cs typeface="Times New Roman" panose="02020603050405020304" pitchFamily="18" charset="0"/>
            </a:endParaRPr>
          </a:p>
          <a:p>
            <a:pPr marL="342900" indent="-342900"/>
            <a:r>
              <a:rPr lang="en-US" sz="2800" dirty="0" smtClean="0">
                <a:latin typeface="Times New Roman" panose="02020603050405020304" pitchFamily="18" charset="0"/>
                <a:cs typeface="Times New Roman" panose="02020603050405020304" pitchFamily="18" charset="0"/>
              </a:rPr>
              <a:t>Heat transfer methods:</a:t>
            </a:r>
          </a:p>
          <a:p>
            <a:pPr marL="914400" lvl="1" indent="-457200">
              <a:buFont typeface="Courier New" panose="02070309020205020404" pitchFamily="49" charset="0"/>
              <a:buChar char="o"/>
            </a:pPr>
            <a:r>
              <a:rPr lang="en-US" sz="2800" dirty="0" smtClean="0">
                <a:latin typeface="Times New Roman" panose="02020603050405020304" pitchFamily="18" charset="0"/>
                <a:cs typeface="Times New Roman" panose="02020603050405020304" pitchFamily="18" charset="0"/>
              </a:rPr>
              <a:t>Traditional – Graphite plate</a:t>
            </a:r>
          </a:p>
          <a:p>
            <a:pPr marL="914400" lvl="1" indent="-457200">
              <a:buFont typeface="Courier New" panose="02070309020205020404" pitchFamily="49" charset="0"/>
              <a:buChar char="o"/>
            </a:pPr>
            <a:r>
              <a:rPr lang="en-US" sz="2800" dirty="0" smtClean="0">
                <a:latin typeface="Times New Roman" panose="02020603050405020304" pitchFamily="18" charset="0"/>
                <a:cs typeface="Times New Roman" panose="02020603050405020304" pitchFamily="18" charset="0"/>
              </a:rPr>
              <a:t>Prototype – Halogen bulbs (T3; 500W)</a:t>
            </a:r>
          </a:p>
        </p:txBody>
      </p:sp>
      <p:sp>
        <p:nvSpPr>
          <p:cNvPr id="4" name="Rectangle 2"/>
          <p:cNvSpPr txBox="1">
            <a:spLocks noChangeArrowheads="1"/>
          </p:cNvSpPr>
          <p:nvPr/>
        </p:nvSpPr>
        <p:spPr bwMode="auto">
          <a:xfrm>
            <a:off x="283585" y="371331"/>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Overview</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002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0002" y="1053967"/>
            <a:ext cx="6441707" cy="4831280"/>
          </a:xfrm>
          <a:prstGeom prst="rect">
            <a:avLst/>
          </a:prstGeom>
        </p:spPr>
      </p:pic>
      <p:sp>
        <p:nvSpPr>
          <p:cNvPr id="9" name="Rectangle 2"/>
          <p:cNvSpPr>
            <a:spLocks noGrp="1" noChangeArrowheads="1"/>
          </p:cNvSpPr>
          <p:nvPr>
            <p:ph type="title"/>
          </p:nvPr>
        </p:nvSpPr>
        <p:spPr/>
        <p:txBody>
          <a:bodyPr/>
          <a:lstStyle/>
          <a:p>
            <a:r>
              <a:rPr lang="en-US" altLang="en-US" sz="4000" dirty="0" smtClean="0">
                <a:latin typeface="Times New Roman" panose="02020603050405020304" pitchFamily="18" charset="0"/>
                <a:cs typeface="Times New Roman" panose="02020603050405020304" pitchFamily="18" charset="0"/>
              </a:rPr>
              <a:t>Heat Flux Gauges</a:t>
            </a:r>
          </a:p>
        </p:txBody>
      </p:sp>
    </p:spTree>
    <p:extLst>
      <p:ext uri="{BB962C8B-B14F-4D97-AF65-F5344CB8AC3E}">
        <p14:creationId xmlns:p14="http://schemas.microsoft.com/office/powerpoint/2010/main" val="1241009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05186" y="362131"/>
            <a:ext cx="7564533" cy="609600"/>
          </a:xfrm>
        </p:spPr>
        <p:txBody>
          <a:bodyPr/>
          <a:lstStyle/>
          <a:p>
            <a:r>
              <a:rPr lang="en-US" altLang="en-US" sz="4000" dirty="0" smtClean="0">
                <a:latin typeface="Times New Roman" panose="02020603050405020304" pitchFamily="18" charset="0"/>
                <a:cs typeface="Times New Roman" panose="02020603050405020304" pitchFamily="18" charset="0"/>
              </a:rPr>
              <a:t>Heat Flux Gauges</a:t>
            </a:r>
          </a:p>
        </p:txBody>
      </p:sp>
      <p:pic>
        <p:nvPicPr>
          <p:cNvPr id="3" name="Picture 2"/>
          <p:cNvPicPr>
            <a:picLocks noChangeAspect="1"/>
          </p:cNvPicPr>
          <p:nvPr/>
        </p:nvPicPr>
        <p:blipFill>
          <a:blip r:embed="rId3"/>
          <a:stretch>
            <a:fillRect/>
          </a:stretch>
        </p:blipFill>
        <p:spPr>
          <a:xfrm>
            <a:off x="405186" y="1512277"/>
            <a:ext cx="8410290" cy="2636953"/>
          </a:xfrm>
          <a:prstGeom prst="rect">
            <a:avLst/>
          </a:prstGeom>
        </p:spPr>
      </p:pic>
    </p:spTree>
    <p:extLst>
      <p:ext uri="{BB962C8B-B14F-4D97-AF65-F5344CB8AC3E}">
        <p14:creationId xmlns:p14="http://schemas.microsoft.com/office/powerpoint/2010/main" val="120679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900263" y="209734"/>
            <a:ext cx="8051232" cy="609600"/>
          </a:xfrm>
        </p:spPr>
        <p:txBody>
          <a:bodyPr/>
          <a:lstStyle/>
          <a:p>
            <a:r>
              <a:rPr lang="en-US" altLang="en-US" dirty="0" smtClean="0">
                <a:latin typeface="Times New Roman" panose="02020603050405020304" pitchFamily="18" charset="0"/>
                <a:cs typeface="Times New Roman" panose="02020603050405020304" pitchFamily="18" charset="0"/>
              </a:rPr>
              <a:t>Traditional heat flux calibration apparatus</a:t>
            </a:r>
          </a:p>
        </p:txBody>
      </p:sp>
      <p:pic>
        <p:nvPicPr>
          <p:cNvPr id="61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50" y="1052513"/>
            <a:ext cx="7119938"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640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20984" y="380957"/>
            <a:ext cx="762838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dirty="0" smtClean="0">
                <a:latin typeface="Times New Roman" panose="02020603050405020304" pitchFamily="18" charset="0"/>
                <a:cs typeface="Times New Roman" panose="02020603050405020304" pitchFamily="18" charset="0"/>
              </a:rPr>
              <a:t>Prototype </a:t>
            </a:r>
            <a:r>
              <a:rPr lang="en-US" dirty="0">
                <a:latin typeface="Times New Roman" panose="02020603050405020304" pitchFamily="18" charset="0"/>
                <a:cs typeface="Times New Roman" panose="02020603050405020304" pitchFamily="18" charset="0"/>
              </a:rPr>
              <a:t>heat flux calibration apparatus</a:t>
            </a:r>
            <a:endParaRPr lang="en-US" sz="2400"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3693"/>
            <a:ext cx="5242558" cy="39319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441" y="1423692"/>
            <a:ext cx="5242559" cy="3931919"/>
          </a:xfrm>
          <a:prstGeom prst="rect">
            <a:avLst/>
          </a:prstGeom>
        </p:spPr>
      </p:pic>
    </p:spTree>
    <p:extLst>
      <p:ext uri="{BB962C8B-B14F-4D97-AF65-F5344CB8AC3E}">
        <p14:creationId xmlns:p14="http://schemas.microsoft.com/office/powerpoint/2010/main" val="3772742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Calibration Procedures – Traditional Unit</a:t>
            </a:r>
            <a:endParaRPr lang="en-US" altLang="en-US" dirty="0">
              <a:latin typeface="Times New Roman" panose="02020603050405020304" pitchFamily="18" charset="0"/>
              <a:cs typeface="Times New Roman" panose="02020603050405020304" pitchFamily="18" charset="0"/>
            </a:endParaRPr>
          </a:p>
        </p:txBody>
      </p:sp>
      <p:sp>
        <p:nvSpPr>
          <p:cNvPr id="421893" name="Rectangle 5"/>
          <p:cNvSpPr>
            <a:spLocks noGrp="1" noChangeArrowheads="1"/>
          </p:cNvSpPr>
          <p:nvPr>
            <p:ph idx="1"/>
          </p:nvPr>
        </p:nvSpPr>
        <p:spPr>
          <a:xfrm>
            <a:off x="339725" y="819150"/>
            <a:ext cx="8050213" cy="4137861"/>
          </a:xfrm>
          <a:noFill/>
          <a:ln/>
        </p:spPr>
        <p:txBody>
          <a:bodyPr/>
          <a:lstStyle/>
          <a:p>
            <a:endParaRPr lang="en-US" altLang="en-US" sz="2400" b="0" dirty="0"/>
          </a:p>
          <a:p>
            <a:r>
              <a:rPr lang="en-US" altLang="en-US" sz="2400" b="0" dirty="0" smtClean="0">
                <a:latin typeface="Times New Roman" panose="02020603050405020304" pitchFamily="18" charset="0"/>
                <a:cs typeface="Times New Roman" panose="02020603050405020304" pitchFamily="18" charset="0"/>
              </a:rPr>
              <a:t>The Reference Gage was calibrated by NIST.</a:t>
            </a:r>
            <a:endParaRPr lang="en-US" altLang="en-US" sz="2400" b="0" dirty="0">
              <a:latin typeface="Times New Roman" panose="02020603050405020304" pitchFamily="18" charset="0"/>
              <a:cs typeface="Times New Roman" panose="02020603050405020304" pitchFamily="18" charset="0"/>
            </a:endParaRPr>
          </a:p>
          <a:p>
            <a:r>
              <a:rPr lang="en-US" altLang="en-US" sz="2400" b="0" dirty="0" smtClean="0">
                <a:latin typeface="Times New Roman" panose="02020603050405020304" pitchFamily="18" charset="0"/>
                <a:cs typeface="Times New Roman" panose="02020603050405020304" pitchFamily="18" charset="0"/>
              </a:rPr>
              <a:t>Traditional unit uses a Graphite plate heat transfer method.</a:t>
            </a:r>
          </a:p>
          <a:p>
            <a:r>
              <a:rPr lang="en-US" altLang="en-US" sz="2400" b="0" dirty="0" smtClean="0">
                <a:latin typeface="Times New Roman" panose="02020603050405020304" pitchFamily="18" charset="0"/>
                <a:cs typeface="Times New Roman" panose="02020603050405020304" pitchFamily="18" charset="0"/>
              </a:rPr>
              <a:t>Power is ramped up to maximum output of standard gage.</a:t>
            </a:r>
          </a:p>
          <a:p>
            <a:pPr lvl="1"/>
            <a:r>
              <a:rPr lang="en-US" altLang="en-US" sz="2000" dirty="0" smtClean="0">
                <a:latin typeface="Times New Roman" panose="02020603050405020304" pitchFamily="18" charset="0"/>
                <a:cs typeface="Times New Roman" panose="02020603050405020304" pitchFamily="18" charset="0"/>
              </a:rPr>
              <a:t>Approximately 45 seconds</a:t>
            </a:r>
            <a:endParaRPr lang="en-US" altLang="en-US" sz="2000" b="0" dirty="0" smtClean="0">
              <a:latin typeface="Times New Roman" panose="02020603050405020304" pitchFamily="18" charset="0"/>
              <a:cs typeface="Times New Roman" panose="02020603050405020304" pitchFamily="18" charset="0"/>
            </a:endParaRPr>
          </a:p>
          <a:p>
            <a:r>
              <a:rPr lang="en-US" altLang="en-US" sz="2400" b="0" dirty="0" smtClean="0">
                <a:latin typeface="Times New Roman" panose="02020603050405020304" pitchFamily="18" charset="0"/>
                <a:cs typeface="Times New Roman" panose="02020603050405020304" pitchFamily="18" charset="0"/>
              </a:rPr>
              <a:t>Power is turned off and recorder started.</a:t>
            </a:r>
          </a:p>
          <a:p>
            <a:r>
              <a:rPr lang="en-US" altLang="en-US" sz="2400" b="0" dirty="0" smtClean="0">
                <a:latin typeface="Times New Roman" panose="02020603050405020304" pitchFamily="18" charset="0"/>
                <a:cs typeface="Times New Roman" panose="02020603050405020304" pitchFamily="18" charset="0"/>
              </a:rPr>
              <a:t>Data is recorded for approximately 3 minutes during cool. down (uncontrolled cooling rate)</a:t>
            </a:r>
          </a:p>
          <a:p>
            <a:r>
              <a:rPr lang="en-US" altLang="en-US" sz="2400" b="0" dirty="0" smtClean="0">
                <a:latin typeface="Times New Roman" panose="02020603050405020304" pitchFamily="18" charset="0"/>
                <a:cs typeface="Times New Roman" panose="02020603050405020304" pitchFamily="18" charset="0"/>
              </a:rPr>
              <a:t>Linear fit of data points is used to calculate the calibration factor.</a:t>
            </a:r>
          </a:p>
          <a:p>
            <a:endParaRPr lang="en-US" altLang="en-US" sz="2400" b="0" dirty="0" smtClean="0">
              <a:latin typeface="Times New Roman" panose="02020603050405020304" pitchFamily="18" charset="0"/>
              <a:cs typeface="Times New Roman" panose="02020603050405020304" pitchFamily="18" charset="0"/>
            </a:endParaRPr>
          </a:p>
          <a:p>
            <a:endParaRPr lang="en-US" altLang="en-US" sz="2400" b="0" dirty="0" smtClean="0">
              <a:latin typeface="Times New Roman" panose="02020603050405020304" pitchFamily="18" charset="0"/>
              <a:cs typeface="Times New Roman" panose="02020603050405020304" pitchFamily="18" charset="0"/>
            </a:endParaRPr>
          </a:p>
          <a:p>
            <a:pPr>
              <a:buFontTx/>
              <a:buNone/>
            </a:pPr>
            <a:endParaRPr lang="en-US" altLang="en-US"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622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pPr eaLnBrk="1" hangingPunct="1"/>
            <a:r>
              <a:rPr lang="en-US" dirty="0" smtClean="0">
                <a:latin typeface="Times New Roman" panose="02020603050405020304" pitchFamily="18" charset="0"/>
                <a:cs typeface="Times New Roman" panose="02020603050405020304" pitchFamily="18" charset="0"/>
              </a:rPr>
              <a:t>BRIEF HISTORY</a:t>
            </a:r>
          </a:p>
        </p:txBody>
      </p:sp>
      <p:sp>
        <p:nvSpPr>
          <p:cNvPr id="69635" name="Text Box 3"/>
          <p:cNvSpPr txBox="1">
            <a:spLocks noChangeArrowheads="1"/>
          </p:cNvSpPr>
          <p:nvPr/>
        </p:nvSpPr>
        <p:spPr bwMode="auto">
          <a:xfrm>
            <a:off x="246062" y="1138237"/>
            <a:ext cx="846613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2000" dirty="0">
                <a:latin typeface="Times New Roman" panose="02020603050405020304" pitchFamily="18" charset="0"/>
                <a:cs typeface="Times New Roman" panose="02020603050405020304" pitchFamily="18" charset="0"/>
              </a:rPr>
              <a:t>06/08 – Discovery of Heat Flux Gage Calibration Discrepancy </a:t>
            </a:r>
          </a:p>
          <a:p>
            <a:pPr eaLnBrk="1" hangingPunct="1">
              <a:buFontTx/>
              <a:buNone/>
            </a:pPr>
            <a:r>
              <a:rPr lang="en-US" sz="2000" dirty="0">
                <a:latin typeface="Times New Roman" panose="02020603050405020304" pitchFamily="18" charset="0"/>
                <a:cs typeface="Times New Roman" panose="02020603050405020304" pitchFamily="18" charset="0"/>
              </a:rPr>
              <a:t>	Visit to Manufacturers / NIST</a:t>
            </a:r>
          </a:p>
          <a:p>
            <a:pPr eaLnBrk="1" hangingPunct="1">
              <a:buFontTx/>
              <a:buNone/>
            </a:pPr>
            <a:r>
              <a:rPr lang="en-US" sz="2000" dirty="0">
                <a:latin typeface="Times New Roman" panose="02020603050405020304" pitchFamily="18" charset="0"/>
                <a:cs typeface="Times New Roman" panose="02020603050405020304" pitchFamily="18" charset="0"/>
              </a:rPr>
              <a:t>06/09 – International Heat Flux Gage Calibration Study</a:t>
            </a:r>
          </a:p>
          <a:p>
            <a:pPr eaLnBrk="1" hangingPunct="1">
              <a:buFontTx/>
              <a:buNone/>
            </a:pPr>
            <a:r>
              <a:rPr lang="en-US" sz="2000" dirty="0">
                <a:latin typeface="Times New Roman" panose="02020603050405020304" pitchFamily="18" charset="0"/>
                <a:cs typeface="Times New Roman" panose="02020603050405020304" pitchFamily="18" charset="0"/>
              </a:rPr>
              <a:t>	Industry Submitted Gages To FAA Technical Center For 	Calibration Comparison</a:t>
            </a:r>
          </a:p>
          <a:p>
            <a:pPr eaLnBrk="1" hangingPunct="1">
              <a:buFontTx/>
              <a:buNone/>
            </a:pPr>
            <a:r>
              <a:rPr lang="en-US" sz="2000" dirty="0">
                <a:latin typeface="Times New Roman" panose="02020603050405020304" pitchFamily="18" charset="0"/>
                <a:cs typeface="Times New Roman" panose="02020603050405020304" pitchFamily="18" charset="0"/>
              </a:rPr>
              <a:t>07/09 – Heat Flux Sensitivity Study Using Gages Installed In Test 	Apparatus (HRR, NBS Smoke Density &amp; Radiant Panel tester)</a:t>
            </a:r>
          </a:p>
          <a:p>
            <a:pPr eaLnBrk="1" hangingPunct="1">
              <a:buFontTx/>
              <a:buNone/>
            </a:pPr>
            <a:r>
              <a:rPr lang="en-US" sz="2000" dirty="0">
                <a:latin typeface="Times New Roman" panose="02020603050405020304" pitchFamily="18" charset="0"/>
                <a:cs typeface="Times New Roman" panose="02020603050405020304" pitchFamily="18" charset="0"/>
              </a:rPr>
              <a:t>10/09 – Sensitivity Study</a:t>
            </a:r>
          </a:p>
          <a:p>
            <a:pPr eaLnBrk="1" hangingPunct="1">
              <a:buFontTx/>
              <a:buNone/>
            </a:pPr>
            <a:r>
              <a:rPr lang="en-US" sz="2000" dirty="0">
                <a:latin typeface="Times New Roman" panose="02020603050405020304" pitchFamily="18" charset="0"/>
                <a:cs typeface="Times New Roman" panose="02020603050405020304" pitchFamily="18" charset="0"/>
              </a:rPr>
              <a:t>	Effect On Data By Varying Heat Flux Levels</a:t>
            </a:r>
          </a:p>
          <a:p>
            <a:pPr eaLnBrk="1" hangingPunct="1">
              <a:buNone/>
            </a:pPr>
            <a:r>
              <a:rPr lang="en-US" sz="2000" dirty="0">
                <a:solidFill>
                  <a:srgbClr val="000000"/>
                </a:solidFill>
                <a:latin typeface="Times New Roman" panose="02020603050405020304" pitchFamily="18" charset="0"/>
                <a:cs typeface="Times New Roman" panose="02020603050405020304" pitchFamily="18" charset="0"/>
              </a:rPr>
              <a:t>10/10 – Development Of Interim Aviation Heat Flux Gage Calibration </a:t>
            </a:r>
            <a:r>
              <a:rPr lang="en-US" sz="2000" dirty="0" smtClean="0">
                <a:solidFill>
                  <a:srgbClr val="000000"/>
                </a:solidFill>
                <a:latin typeface="Times New Roman" panose="02020603050405020304" pitchFamily="18" charset="0"/>
                <a:cs typeface="Times New Roman" panose="02020603050405020304" pitchFamily="18" charset="0"/>
              </a:rPr>
              <a:t>Standard</a:t>
            </a:r>
          </a:p>
          <a:p>
            <a:pPr eaLnBrk="1" hangingPunct="1">
              <a:buNone/>
            </a:pPr>
            <a:r>
              <a:rPr lang="en-US" sz="2000" dirty="0" smtClean="0">
                <a:latin typeface="Times New Roman" panose="02020603050405020304" pitchFamily="18" charset="0"/>
                <a:cs typeface="Times New Roman" panose="02020603050405020304" pitchFamily="18" charset="0"/>
              </a:rPr>
              <a:t>11/12 </a:t>
            </a:r>
            <a:r>
              <a:rPr lang="en-US" sz="2000" dirty="0">
                <a:latin typeface="Times New Roman" panose="02020603050405020304" pitchFamily="18" charset="0"/>
                <a:cs typeface="Times New Roman" panose="02020603050405020304" pitchFamily="18" charset="0"/>
              </a:rPr>
              <a:t>– Development Of </a:t>
            </a:r>
            <a:r>
              <a:rPr lang="en-US" sz="2000" dirty="0" smtClean="0">
                <a:latin typeface="Times New Roman" panose="02020603050405020304" pitchFamily="18" charset="0"/>
                <a:cs typeface="Times New Roman" panose="02020603050405020304" pitchFamily="18" charset="0"/>
              </a:rPr>
              <a:t>Aviation </a:t>
            </a:r>
            <a:r>
              <a:rPr lang="en-US" sz="2000" dirty="0">
                <a:latin typeface="Times New Roman" panose="02020603050405020304" pitchFamily="18" charset="0"/>
                <a:cs typeface="Times New Roman" panose="02020603050405020304" pitchFamily="18" charset="0"/>
              </a:rPr>
              <a:t>Heat Flux Gage Calibration Standard</a:t>
            </a:r>
          </a:p>
          <a:p>
            <a:pPr lvl="0" eaLnBrk="1" hangingPunct="1">
              <a:buNone/>
            </a:pPr>
            <a:endParaRPr lang="en-US" sz="20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01546" y="44656"/>
            <a:ext cx="675021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1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Traditional Heat Flux Calibrator</a:t>
            </a:r>
            <a:endParaRPr lang="en-US"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94990" y="654256"/>
            <a:ext cx="7363328" cy="5345269"/>
          </a:xfrm>
          <a:prstGeom prst="rect">
            <a:avLst/>
          </a:prstGeom>
        </p:spPr>
      </p:pic>
    </p:spTree>
    <p:extLst>
      <p:ext uri="{BB962C8B-B14F-4D97-AF65-F5344CB8AC3E}">
        <p14:creationId xmlns:p14="http://schemas.microsoft.com/office/powerpoint/2010/main" val="511913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Calibration Procedures – Prototype Unit</a:t>
            </a:r>
            <a:endParaRPr lang="en-US" altLang="en-US" dirty="0">
              <a:latin typeface="Times New Roman" panose="02020603050405020304" pitchFamily="18" charset="0"/>
              <a:cs typeface="Times New Roman" panose="02020603050405020304" pitchFamily="18" charset="0"/>
            </a:endParaRPr>
          </a:p>
        </p:txBody>
      </p:sp>
      <p:sp>
        <p:nvSpPr>
          <p:cNvPr id="421893" name="Rectangle 5"/>
          <p:cNvSpPr>
            <a:spLocks noGrp="1" noChangeArrowheads="1"/>
          </p:cNvSpPr>
          <p:nvPr>
            <p:ph idx="1"/>
          </p:nvPr>
        </p:nvSpPr>
        <p:spPr>
          <a:xfrm>
            <a:off x="339725" y="819150"/>
            <a:ext cx="8050213" cy="4137861"/>
          </a:xfrm>
          <a:noFill/>
          <a:ln/>
        </p:spPr>
        <p:txBody>
          <a:bodyPr/>
          <a:lstStyle/>
          <a:p>
            <a:endParaRPr lang="en-US" altLang="en-US" sz="2400" b="0" dirty="0"/>
          </a:p>
          <a:p>
            <a:r>
              <a:rPr lang="en-US" altLang="en-US" sz="2400" b="0" dirty="0" smtClean="0">
                <a:latin typeface="Times New Roman" panose="02020603050405020304" pitchFamily="18" charset="0"/>
                <a:cs typeface="Times New Roman" panose="02020603050405020304" pitchFamily="18" charset="0"/>
              </a:rPr>
              <a:t>The same Standard Gage is used.</a:t>
            </a:r>
            <a:endParaRPr lang="en-US" altLang="en-US" sz="2400" b="0" dirty="0">
              <a:latin typeface="Times New Roman" panose="02020603050405020304" pitchFamily="18" charset="0"/>
              <a:cs typeface="Times New Roman" panose="02020603050405020304" pitchFamily="18" charset="0"/>
            </a:endParaRPr>
          </a:p>
          <a:p>
            <a:r>
              <a:rPr lang="en-US" altLang="en-US" sz="2400" b="0" dirty="0" smtClean="0">
                <a:latin typeface="Times New Roman" panose="02020603050405020304" pitchFamily="18" charset="0"/>
                <a:cs typeface="Times New Roman" panose="02020603050405020304" pitchFamily="18" charset="0"/>
              </a:rPr>
              <a:t>Prototype unit uses Halogen bulbs as heat transfer method.</a:t>
            </a:r>
          </a:p>
          <a:p>
            <a:r>
              <a:rPr lang="en-US" altLang="en-US" sz="2400" b="0" dirty="0" smtClean="0">
                <a:latin typeface="Times New Roman" panose="02020603050405020304" pitchFamily="18" charset="0"/>
                <a:cs typeface="Times New Roman" panose="02020603050405020304" pitchFamily="18" charset="0"/>
              </a:rPr>
              <a:t>Recorder is started and power is ramped up to maximum output of standard gage.</a:t>
            </a:r>
          </a:p>
          <a:p>
            <a:pPr lvl="1"/>
            <a:r>
              <a:rPr lang="en-US" altLang="en-US" sz="2000" dirty="0" smtClean="0">
                <a:latin typeface="Times New Roman" panose="02020603050405020304" pitchFamily="18" charset="0"/>
                <a:cs typeface="Times New Roman" panose="02020603050405020304" pitchFamily="18" charset="0"/>
              </a:rPr>
              <a:t>Approximately 45 seconds</a:t>
            </a:r>
            <a:endParaRPr lang="en-US" altLang="en-US" sz="2000" b="0" dirty="0" smtClean="0">
              <a:latin typeface="Times New Roman" panose="02020603050405020304" pitchFamily="18" charset="0"/>
              <a:cs typeface="Times New Roman" panose="02020603050405020304" pitchFamily="18" charset="0"/>
            </a:endParaRPr>
          </a:p>
          <a:p>
            <a:r>
              <a:rPr lang="en-US" altLang="en-US" sz="2400" b="0" dirty="0" smtClean="0">
                <a:latin typeface="Times New Roman" panose="02020603050405020304" pitchFamily="18" charset="0"/>
                <a:cs typeface="Times New Roman" panose="02020603050405020304" pitchFamily="18" charset="0"/>
              </a:rPr>
              <a:t>Power is ramped down at a controlled rate.</a:t>
            </a:r>
          </a:p>
          <a:p>
            <a:r>
              <a:rPr lang="en-US" altLang="en-US" sz="2400" b="0" dirty="0" smtClean="0">
                <a:latin typeface="Times New Roman" panose="02020603050405020304" pitchFamily="18" charset="0"/>
                <a:cs typeface="Times New Roman" panose="02020603050405020304" pitchFamily="18" charset="0"/>
              </a:rPr>
              <a:t>Data is recorded between 4 and 1 W/cm</a:t>
            </a:r>
            <a:r>
              <a:rPr lang="en-US" altLang="en-US" sz="2400" b="0" baseline="30000" dirty="0" smtClean="0">
                <a:latin typeface="Times New Roman" panose="02020603050405020304" pitchFamily="18" charset="0"/>
                <a:cs typeface="Times New Roman" panose="02020603050405020304" pitchFamily="18" charset="0"/>
              </a:rPr>
              <a:t>2</a:t>
            </a:r>
            <a:r>
              <a:rPr lang="en-US" altLang="en-US" sz="2400" b="0" dirty="0" smtClean="0">
                <a:latin typeface="Times New Roman" panose="02020603050405020304" pitchFamily="18" charset="0"/>
                <a:cs typeface="Times New Roman" panose="02020603050405020304" pitchFamily="18" charset="0"/>
              </a:rPr>
              <a:t>.</a:t>
            </a:r>
            <a:endParaRPr lang="en-US" altLang="en-US" sz="2400" b="0" baseline="30000" dirty="0" smtClean="0">
              <a:latin typeface="Times New Roman" panose="02020603050405020304" pitchFamily="18" charset="0"/>
              <a:cs typeface="Times New Roman" panose="02020603050405020304" pitchFamily="18" charset="0"/>
            </a:endParaRPr>
          </a:p>
          <a:p>
            <a:pPr lvl="1"/>
            <a:r>
              <a:rPr lang="en-US" altLang="en-US" sz="2000" b="0" dirty="0" smtClean="0">
                <a:latin typeface="Times New Roman" panose="02020603050405020304" pitchFamily="18" charset="0"/>
                <a:cs typeface="Times New Roman" panose="02020603050405020304" pitchFamily="18" charset="0"/>
              </a:rPr>
              <a:t>Approximately 90 seconds</a:t>
            </a:r>
          </a:p>
          <a:p>
            <a:r>
              <a:rPr lang="en-US" altLang="en-US" sz="2400" b="0" dirty="0" smtClean="0">
                <a:latin typeface="Times New Roman" panose="02020603050405020304" pitchFamily="18" charset="0"/>
                <a:cs typeface="Times New Roman" panose="02020603050405020304" pitchFamily="18" charset="0"/>
              </a:rPr>
              <a:t>Linear fit of data points is used to calculate the calibration factor.</a:t>
            </a:r>
          </a:p>
          <a:p>
            <a:endParaRPr lang="en-US" altLang="en-US" sz="2400" b="0" dirty="0" smtClean="0">
              <a:latin typeface="Times New Roman" panose="02020603050405020304" pitchFamily="18" charset="0"/>
              <a:cs typeface="Times New Roman" panose="02020603050405020304" pitchFamily="18" charset="0"/>
            </a:endParaRPr>
          </a:p>
          <a:p>
            <a:endParaRPr lang="en-US" altLang="en-US" sz="2400" b="0" dirty="0" smtClean="0">
              <a:latin typeface="Times New Roman" panose="02020603050405020304" pitchFamily="18" charset="0"/>
              <a:cs typeface="Times New Roman" panose="02020603050405020304" pitchFamily="18" charset="0"/>
            </a:endParaRPr>
          </a:p>
          <a:p>
            <a:pPr>
              <a:buFontTx/>
              <a:buNone/>
            </a:pPr>
            <a:endParaRPr lang="en-US" altLang="en-US"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326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949995" y="159576"/>
            <a:ext cx="729820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Prototype Heat Flux Calibrator</a:t>
            </a:r>
            <a:endParaRPr lang="en-US" dirty="0" smtClean="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119844" y="878007"/>
            <a:ext cx="6724746" cy="4881703"/>
          </a:xfrm>
          <a:prstGeom prst="rect">
            <a:avLst/>
          </a:prstGeom>
        </p:spPr>
      </p:pic>
    </p:spTree>
    <p:extLst>
      <p:ext uri="{BB962C8B-B14F-4D97-AF65-F5344CB8AC3E}">
        <p14:creationId xmlns:p14="http://schemas.microsoft.com/office/powerpoint/2010/main" val="1207530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563745" y="294329"/>
            <a:ext cx="588620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Comparative Test Results</a:t>
            </a:r>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08574" y="903929"/>
            <a:ext cx="6996550" cy="5080360"/>
          </a:xfrm>
          <a:prstGeom prst="rect">
            <a:avLst/>
          </a:prstGeom>
        </p:spPr>
      </p:pic>
    </p:spTree>
    <p:extLst>
      <p:ext uri="{BB962C8B-B14F-4D97-AF65-F5344CB8AC3E}">
        <p14:creationId xmlns:p14="http://schemas.microsoft.com/office/powerpoint/2010/main" val="2451826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563745" y="294329"/>
            <a:ext cx="588620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Comparative Test Results</a:t>
            </a:r>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33659" y="903929"/>
            <a:ext cx="6946379" cy="5043930"/>
          </a:xfrm>
          <a:prstGeom prst="rect">
            <a:avLst/>
          </a:prstGeom>
        </p:spPr>
      </p:pic>
    </p:spTree>
    <p:extLst>
      <p:ext uri="{BB962C8B-B14F-4D97-AF65-F5344CB8AC3E}">
        <p14:creationId xmlns:p14="http://schemas.microsoft.com/office/powerpoint/2010/main" val="74885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563745" y="294329"/>
            <a:ext cx="588620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Comparative Test Results</a:t>
            </a:r>
            <a:endParaRPr lang="en-US"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6650" y="1561976"/>
            <a:ext cx="4411546" cy="33086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06943" y="1562606"/>
            <a:ext cx="4409868" cy="3307401"/>
          </a:xfrm>
          <a:prstGeom prst="rect">
            <a:avLst/>
          </a:prstGeom>
        </p:spPr>
      </p:pic>
      <p:sp>
        <p:nvSpPr>
          <p:cNvPr id="6" name="Rectangle 2"/>
          <p:cNvSpPr txBox="1">
            <a:spLocks noChangeArrowheads="1"/>
          </p:cNvSpPr>
          <p:nvPr/>
        </p:nvSpPr>
        <p:spPr bwMode="auto">
          <a:xfrm>
            <a:off x="511597" y="5420399"/>
            <a:ext cx="354165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45000" lnSpcReduction="2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Side by Side Mounting Fixture</a:t>
            </a:r>
            <a:endParaRPr lang="en-US" dirty="0" smtClean="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bwMode="auto">
          <a:xfrm>
            <a:off x="4312804" y="5420399"/>
            <a:ext cx="419814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45000" lnSpcReduction="2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Mounting Fixture in NBS Chamber</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305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563745" y="294329"/>
            <a:ext cx="588620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Comparative Test Results</a:t>
            </a:r>
            <a:endParaRPr lang="en-US"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184012" y="903929"/>
            <a:ext cx="7053045" cy="5121382"/>
          </a:xfrm>
          <a:prstGeom prst="rect">
            <a:avLst/>
          </a:prstGeom>
        </p:spPr>
      </p:pic>
    </p:spTree>
    <p:extLst>
      <p:ext uri="{BB962C8B-B14F-4D97-AF65-F5344CB8AC3E}">
        <p14:creationId xmlns:p14="http://schemas.microsoft.com/office/powerpoint/2010/main" val="1667799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3585" y="371331"/>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0" fontAlgn="base" hangingPunct="0">
              <a:spcBef>
                <a:spcPct val="0"/>
              </a:spcBef>
              <a:spcAft>
                <a:spcPct val="0"/>
              </a:spcAft>
              <a:defRPr sz="3200" b="1">
                <a:solidFill>
                  <a:srgbClr val="1D2F68"/>
                </a:solidFill>
                <a:latin typeface="+mj-lt"/>
                <a:ea typeface="+mj-ea"/>
                <a:cs typeface="+mj-cs"/>
              </a:defRPr>
            </a:lvl1pPr>
            <a:lvl2pPr algn="l" rtl="0" eaLnBrk="0" fontAlgn="base" hangingPunct="0">
              <a:spcBef>
                <a:spcPct val="0"/>
              </a:spcBef>
              <a:spcAft>
                <a:spcPct val="0"/>
              </a:spcAft>
              <a:defRPr sz="3200" b="1">
                <a:solidFill>
                  <a:srgbClr val="1D2F68"/>
                </a:solidFill>
                <a:latin typeface="Arial" charset="0"/>
              </a:defRPr>
            </a:lvl2pPr>
            <a:lvl3pPr algn="l" rtl="0" eaLnBrk="0" fontAlgn="base" hangingPunct="0">
              <a:spcBef>
                <a:spcPct val="0"/>
              </a:spcBef>
              <a:spcAft>
                <a:spcPct val="0"/>
              </a:spcAft>
              <a:defRPr sz="3200" b="1">
                <a:solidFill>
                  <a:srgbClr val="1D2F68"/>
                </a:solidFill>
                <a:latin typeface="Arial" charset="0"/>
              </a:defRPr>
            </a:lvl3pPr>
            <a:lvl4pPr algn="l" rtl="0" eaLnBrk="0" fontAlgn="base" hangingPunct="0">
              <a:spcBef>
                <a:spcPct val="0"/>
              </a:spcBef>
              <a:spcAft>
                <a:spcPct val="0"/>
              </a:spcAft>
              <a:defRPr sz="3200" b="1">
                <a:solidFill>
                  <a:srgbClr val="1D2F68"/>
                </a:solidFill>
                <a:latin typeface="Arial" charset="0"/>
              </a:defRPr>
            </a:lvl4pPr>
            <a:lvl5pPr algn="l" rtl="0" eaLnBrk="0" fontAlgn="base" hangingPunct="0">
              <a:spcBef>
                <a:spcPct val="0"/>
              </a:spcBef>
              <a:spcAft>
                <a:spcPct val="0"/>
              </a:spcAft>
              <a:defRPr sz="3200" b="1">
                <a:solidFill>
                  <a:srgbClr val="1D2F68"/>
                </a:solidFill>
                <a:latin typeface="Arial" charset="0"/>
              </a:defRPr>
            </a:lvl5pPr>
            <a:lvl6pPr marL="457200" algn="l" rtl="0" fontAlgn="base">
              <a:spcBef>
                <a:spcPct val="0"/>
              </a:spcBef>
              <a:spcAft>
                <a:spcPct val="0"/>
              </a:spcAft>
              <a:defRPr sz="3200" b="1">
                <a:solidFill>
                  <a:srgbClr val="1D2F68"/>
                </a:solidFill>
                <a:latin typeface="Arial" charset="0"/>
              </a:defRPr>
            </a:lvl6pPr>
            <a:lvl7pPr marL="914400" algn="l" rtl="0" fontAlgn="base">
              <a:spcBef>
                <a:spcPct val="0"/>
              </a:spcBef>
              <a:spcAft>
                <a:spcPct val="0"/>
              </a:spcAft>
              <a:defRPr sz="3200" b="1">
                <a:solidFill>
                  <a:srgbClr val="1D2F68"/>
                </a:solidFill>
                <a:latin typeface="Arial" charset="0"/>
              </a:defRPr>
            </a:lvl7pPr>
            <a:lvl8pPr marL="1371600" algn="l" rtl="0" fontAlgn="base">
              <a:spcBef>
                <a:spcPct val="0"/>
              </a:spcBef>
              <a:spcAft>
                <a:spcPct val="0"/>
              </a:spcAft>
              <a:defRPr sz="3200" b="1">
                <a:solidFill>
                  <a:srgbClr val="1D2F68"/>
                </a:solidFill>
                <a:latin typeface="Arial" charset="0"/>
              </a:defRPr>
            </a:lvl8pPr>
            <a:lvl9pPr marL="1828800" algn="l" rtl="0" fontAlgn="base">
              <a:spcBef>
                <a:spcPct val="0"/>
              </a:spcBef>
              <a:spcAft>
                <a:spcPct val="0"/>
              </a:spcAft>
              <a:defRPr sz="3200" b="1">
                <a:solidFill>
                  <a:srgbClr val="1D2F68"/>
                </a:solidFill>
                <a:latin typeface="Arial" charset="0"/>
              </a:defRPr>
            </a:lvl9pPr>
          </a:lstStyle>
          <a:p>
            <a:pPr eaLnBrk="1" hangingPunct="1">
              <a:buNone/>
            </a:pPr>
            <a:r>
              <a:rPr lang="en-US" sz="4400" dirty="0" smtClean="0">
                <a:latin typeface="Times New Roman" panose="02020603050405020304" pitchFamily="18" charset="0"/>
                <a:cs typeface="Times New Roman" panose="02020603050405020304" pitchFamily="18" charset="0"/>
              </a:rPr>
              <a:t>Questions?</a:t>
            </a:r>
            <a:endParaRPr lang="en-US" dirty="0" smtClean="0">
              <a:latin typeface="Times New Roman" panose="02020603050405020304" pitchFamily="18" charset="0"/>
              <a:cs typeface="Times New Roman" panose="02020603050405020304" pitchFamily="18" charset="0"/>
            </a:endParaRPr>
          </a:p>
        </p:txBody>
      </p:sp>
      <p:sp>
        <p:nvSpPr>
          <p:cNvPr id="4" name="AutoShape 2" descr="Image result for eagles logo"/>
          <p:cNvSpPr>
            <a:spLocks noChangeAspect="1" noChangeArrowheads="1"/>
          </p:cNvSpPr>
          <p:nvPr/>
        </p:nvSpPr>
        <p:spPr bwMode="auto">
          <a:xfrm>
            <a:off x="-402690" y="220485"/>
            <a:ext cx="363365" cy="3633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a:stretch>
            <a:fillRect/>
          </a:stretch>
        </p:blipFill>
        <p:spPr>
          <a:xfrm>
            <a:off x="2132166" y="1288331"/>
            <a:ext cx="4775323" cy="3707898"/>
          </a:xfrm>
          <a:prstGeom prst="rect">
            <a:avLst/>
          </a:prstGeom>
        </p:spPr>
      </p:pic>
    </p:spTree>
    <p:extLst>
      <p:ext uri="{BB962C8B-B14F-4D97-AF65-F5344CB8AC3E}">
        <p14:creationId xmlns:p14="http://schemas.microsoft.com/office/powerpoint/2010/main" val="1201751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5" y="161925"/>
            <a:ext cx="8543926"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230909" y="849168"/>
            <a:ext cx="8765309"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sz="2800" b="1" cap="all" dirty="0" smtClean="0">
                <a:latin typeface="Times New Roman"/>
                <a:ea typeface="Times New Roman"/>
              </a:rPr>
              <a:t>i</a:t>
            </a:r>
            <a:r>
              <a:rPr lang="en-US" sz="2800" b="1" dirty="0" smtClean="0">
                <a:latin typeface="Times New Roman"/>
                <a:ea typeface="Times New Roman"/>
              </a:rPr>
              <a:t>ntroduction</a:t>
            </a:r>
            <a:endParaRPr lang="en-US" sz="2800" dirty="0">
              <a:latin typeface="Times New Roman"/>
              <a:ea typeface="Times New Roman"/>
            </a:endParaRPr>
          </a:p>
          <a:p>
            <a:pPr marL="0" marR="0">
              <a:spcBef>
                <a:spcPts val="0"/>
              </a:spcBef>
              <a:spcAft>
                <a:spcPts val="0"/>
              </a:spcAft>
              <a:buNone/>
            </a:pPr>
            <a:endParaRPr lang="en-US" sz="1600" dirty="0" smtClean="0">
              <a:latin typeface="Times New Roman"/>
              <a:ea typeface="Times New Roman"/>
            </a:endParaRPr>
          </a:p>
          <a:p>
            <a:pPr marL="0" marR="0">
              <a:spcBef>
                <a:spcPts val="0"/>
              </a:spcBef>
              <a:spcAft>
                <a:spcPts val="0"/>
              </a:spcAft>
              <a:buNone/>
            </a:pPr>
            <a:r>
              <a:rPr lang="en-US" dirty="0" smtClean="0">
                <a:latin typeface="Times New Roman"/>
                <a:ea typeface="Times New Roman"/>
              </a:rPr>
              <a:t>Transfer of National </a:t>
            </a:r>
            <a:r>
              <a:rPr lang="en-US" dirty="0">
                <a:latin typeface="Times New Roman"/>
                <a:ea typeface="Times New Roman"/>
              </a:rPr>
              <a:t>Institute of Standards and Technology (NIST) Primary heat flux calibrations to total heat flux gauges used in flammability testing of aircraft materials</a:t>
            </a:r>
            <a:r>
              <a:rPr lang="en-US" dirty="0" smtClean="0">
                <a:latin typeface="Times New Roman"/>
                <a:ea typeface="Times New Roman"/>
              </a:rPr>
              <a:t>.</a:t>
            </a:r>
          </a:p>
          <a:p>
            <a:pPr marL="0" marR="0">
              <a:spcBef>
                <a:spcPts val="0"/>
              </a:spcBef>
              <a:spcAft>
                <a:spcPts val="0"/>
              </a:spcAft>
              <a:buNone/>
            </a:pPr>
            <a:r>
              <a:rPr lang="en-US" dirty="0" smtClean="0">
                <a:latin typeface="Times New Roman"/>
                <a:ea typeface="Times New Roman"/>
              </a:rPr>
              <a:t>	</a:t>
            </a:r>
          </a:p>
          <a:p>
            <a:pPr marL="0" marR="0">
              <a:spcBef>
                <a:spcPts val="0"/>
              </a:spcBef>
              <a:spcAft>
                <a:spcPts val="0"/>
              </a:spcAft>
              <a:buNone/>
            </a:pPr>
            <a:r>
              <a:rPr lang="en-US" dirty="0" smtClean="0">
                <a:latin typeface="Times New Roman"/>
                <a:ea typeface="Times New Roman"/>
              </a:rPr>
              <a:t>Apparatus:</a:t>
            </a:r>
          </a:p>
          <a:p>
            <a:pPr marL="1028700" lvl="1">
              <a:spcBef>
                <a:spcPts val="0"/>
              </a:spcBef>
              <a:spcAft>
                <a:spcPts val="0"/>
              </a:spcAft>
            </a:pPr>
            <a:r>
              <a:rPr lang="en-US" dirty="0" smtClean="0">
                <a:latin typeface="Times New Roman"/>
                <a:ea typeface="Times New Roman"/>
              </a:rPr>
              <a:t>Reference </a:t>
            </a:r>
            <a:r>
              <a:rPr lang="en-US" dirty="0">
                <a:latin typeface="Times New Roman"/>
                <a:ea typeface="Times New Roman"/>
              </a:rPr>
              <a:t>heat flux </a:t>
            </a:r>
            <a:r>
              <a:rPr lang="en-US" dirty="0" smtClean="0">
                <a:latin typeface="Times New Roman"/>
                <a:ea typeface="Times New Roman"/>
              </a:rPr>
              <a:t>gauge</a:t>
            </a:r>
          </a:p>
          <a:p>
            <a:pPr marL="1028700" lvl="1">
              <a:spcBef>
                <a:spcPts val="0"/>
              </a:spcBef>
              <a:spcAft>
                <a:spcPts val="0"/>
              </a:spcAft>
            </a:pPr>
            <a:r>
              <a:rPr lang="en-US" dirty="0" smtClean="0">
                <a:latin typeface="Times New Roman"/>
                <a:ea typeface="Times New Roman"/>
              </a:rPr>
              <a:t>Radiant </a:t>
            </a:r>
            <a:r>
              <a:rPr lang="en-US" dirty="0">
                <a:latin typeface="Times New Roman"/>
                <a:ea typeface="Times New Roman"/>
              </a:rPr>
              <a:t>heat source capable of producing flux levels up to 5 </a:t>
            </a:r>
            <a:r>
              <a:rPr lang="en-US" dirty="0" smtClean="0">
                <a:latin typeface="Times New Roman"/>
                <a:ea typeface="Times New Roman"/>
              </a:rPr>
              <a:t>W/cm</a:t>
            </a:r>
            <a:r>
              <a:rPr lang="en-US" baseline="30000" dirty="0" smtClean="0">
                <a:latin typeface="Times New Roman"/>
                <a:ea typeface="Times New Roman"/>
              </a:rPr>
              <a:t>2</a:t>
            </a:r>
          </a:p>
          <a:p>
            <a:pPr marL="1028700" lvl="1">
              <a:spcBef>
                <a:spcPts val="0"/>
              </a:spcBef>
              <a:spcAft>
                <a:spcPts val="0"/>
              </a:spcAft>
            </a:pPr>
            <a:r>
              <a:rPr lang="en-US" dirty="0" smtClean="0">
                <a:latin typeface="Times New Roman"/>
                <a:ea typeface="Times New Roman"/>
              </a:rPr>
              <a:t>Precision </a:t>
            </a:r>
            <a:r>
              <a:rPr lang="en-US" dirty="0">
                <a:latin typeface="Times New Roman"/>
                <a:ea typeface="Times New Roman"/>
              </a:rPr>
              <a:t>alignment </a:t>
            </a:r>
            <a:r>
              <a:rPr lang="en-US" dirty="0" smtClean="0">
                <a:latin typeface="Times New Roman"/>
                <a:ea typeface="Times New Roman"/>
              </a:rPr>
              <a:t>system</a:t>
            </a:r>
          </a:p>
          <a:p>
            <a:pPr marL="1028700" lvl="1">
              <a:spcBef>
                <a:spcPts val="0"/>
              </a:spcBef>
              <a:spcAft>
                <a:spcPts val="0"/>
              </a:spcAft>
            </a:pPr>
            <a:r>
              <a:rPr lang="en-US" dirty="0" smtClean="0">
                <a:latin typeface="Times New Roman"/>
                <a:ea typeface="Times New Roman"/>
              </a:rPr>
              <a:t>Data acquisition system</a:t>
            </a:r>
            <a:endParaRPr lang="en-US" dirty="0">
              <a:latin typeface="Times New Roman"/>
              <a:ea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5" y="161925"/>
            <a:ext cx="8543926"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230909" y="849168"/>
            <a:ext cx="8765309"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sz="2800" b="1" dirty="0" smtClean="0">
                <a:latin typeface="Times New Roman"/>
                <a:ea typeface="Times New Roman"/>
              </a:rPr>
              <a:t>Definitions</a:t>
            </a:r>
            <a:endParaRPr lang="en-US" sz="2800" dirty="0">
              <a:latin typeface="Times New Roman"/>
              <a:ea typeface="Times New Roman"/>
            </a:endParaRPr>
          </a:p>
          <a:p>
            <a:pPr marL="228600" marR="0">
              <a:spcBef>
                <a:spcPts val="0"/>
              </a:spcBef>
              <a:spcAft>
                <a:spcPts val="0"/>
              </a:spcAft>
              <a:buNone/>
            </a:pPr>
            <a:r>
              <a:rPr lang="en-US" sz="1600" b="1" cap="all" dirty="0">
                <a:latin typeface="Times New Roman"/>
                <a:ea typeface="Times New Roman"/>
              </a:rPr>
              <a:t> </a:t>
            </a:r>
            <a:endParaRPr lang="en-US" sz="1600" dirty="0">
              <a:latin typeface="Times New Roman"/>
              <a:ea typeface="Times New Roman"/>
            </a:endParaRPr>
          </a:p>
          <a:p>
            <a:pPr marL="0" marR="0">
              <a:spcBef>
                <a:spcPts val="0"/>
              </a:spcBef>
              <a:spcAft>
                <a:spcPts val="0"/>
              </a:spcAft>
              <a:buNone/>
            </a:pPr>
            <a:r>
              <a:rPr lang="en-US" u="sng" dirty="0" smtClean="0">
                <a:latin typeface="Times New Roman"/>
                <a:ea typeface="Times New Roman"/>
              </a:rPr>
              <a:t>Heat Flux:</a:t>
            </a:r>
            <a:r>
              <a:rPr lang="en-US" dirty="0" smtClean="0">
                <a:latin typeface="Times New Roman"/>
                <a:ea typeface="Times New Roman"/>
              </a:rPr>
              <a:t>  </a:t>
            </a:r>
            <a:r>
              <a:rPr lang="en-US" dirty="0">
                <a:solidFill>
                  <a:srgbClr val="000000"/>
                </a:solidFill>
                <a:latin typeface="Times New Roman" panose="02020603050405020304" pitchFamily="18" charset="0"/>
              </a:rPr>
              <a:t>The rate of thermodynamic energy transfer per unit area that is incident on a material (</a:t>
            </a:r>
            <a:r>
              <a:rPr lang="en-US" dirty="0" smtClean="0">
                <a:solidFill>
                  <a:srgbClr val="000000"/>
                </a:solidFill>
                <a:latin typeface="Times New Roman" panose="02020603050405020304" pitchFamily="18" charset="0"/>
              </a:rPr>
              <a:t>W/cm</a:t>
            </a:r>
            <a:r>
              <a:rPr lang="en-US" baseline="30000" dirty="0" smtClean="0">
                <a:solidFill>
                  <a:srgbClr val="000000"/>
                </a:solidFill>
                <a:latin typeface="Times New Roman" panose="02020603050405020304" pitchFamily="18" charset="0"/>
              </a:rPr>
              <a:t>2</a:t>
            </a:r>
            <a:r>
              <a:rPr lang="en-US" sz="1400"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or </a:t>
            </a:r>
            <a:r>
              <a:rPr lang="en-US" dirty="0" smtClean="0">
                <a:solidFill>
                  <a:srgbClr val="000000"/>
                </a:solidFill>
                <a:latin typeface="Times New Roman" panose="02020603050405020304" pitchFamily="18" charset="0"/>
              </a:rPr>
              <a:t>BTU/ft</a:t>
            </a:r>
            <a:r>
              <a:rPr lang="en-US" baseline="30000" dirty="0" smtClean="0">
                <a:solidFill>
                  <a:srgbClr val="000000"/>
                </a:solidFill>
                <a:latin typeface="Times New Roman" panose="02020603050405020304" pitchFamily="18" charset="0"/>
              </a:rPr>
              <a:t>2</a:t>
            </a:r>
            <a:r>
              <a:rPr lang="en-US" dirty="0" smtClean="0">
                <a:solidFill>
                  <a:srgbClr val="000000"/>
                </a:solidFill>
                <a:latin typeface="Times New Roman" panose="02020603050405020304" pitchFamily="18" charset="0"/>
              </a:rPr>
              <a:t>*sec</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pPr marL="457200" marR="0">
              <a:spcBef>
                <a:spcPts val="0"/>
              </a:spcBef>
              <a:spcAft>
                <a:spcPts val="0"/>
              </a:spcAft>
              <a:buNone/>
            </a:pPr>
            <a:r>
              <a:rPr lang="en-US" dirty="0">
                <a:latin typeface="Times New Roman"/>
                <a:ea typeface="Times New Roman"/>
              </a:rPr>
              <a:t> </a:t>
            </a:r>
          </a:p>
          <a:p>
            <a:pPr marL="0" marR="0">
              <a:spcBef>
                <a:spcPts val="0"/>
              </a:spcBef>
              <a:spcAft>
                <a:spcPts val="0"/>
              </a:spcAft>
              <a:buNone/>
            </a:pPr>
            <a:r>
              <a:rPr lang="en-US" u="sng" dirty="0" smtClean="0">
                <a:latin typeface="Times New Roman"/>
                <a:ea typeface="Times New Roman"/>
              </a:rPr>
              <a:t>Heat </a:t>
            </a:r>
            <a:r>
              <a:rPr lang="en-US" u="sng" dirty="0">
                <a:latin typeface="Times New Roman"/>
                <a:ea typeface="Times New Roman"/>
              </a:rPr>
              <a:t>Flux Gauge (HFG</a:t>
            </a:r>
            <a:r>
              <a:rPr lang="en-US" u="sng" dirty="0" smtClean="0">
                <a:latin typeface="Times New Roman"/>
                <a:ea typeface="Times New Roman"/>
              </a:rPr>
              <a:t>)</a:t>
            </a:r>
            <a:r>
              <a:rPr lang="en-US" dirty="0" smtClean="0">
                <a:latin typeface="Times New Roman"/>
                <a:ea typeface="Times New Roman"/>
              </a:rPr>
              <a:t>:  A </a:t>
            </a:r>
            <a:r>
              <a:rPr lang="en-US" dirty="0">
                <a:latin typeface="Times New Roman"/>
                <a:ea typeface="Times New Roman"/>
              </a:rPr>
              <a:t>transducer used in determining heat flux </a:t>
            </a:r>
            <a:r>
              <a:rPr lang="en-US" dirty="0" smtClean="0">
                <a:latin typeface="Times New Roman"/>
                <a:ea typeface="Times New Roman"/>
              </a:rPr>
              <a:t>levels.</a:t>
            </a:r>
            <a:endParaRPr lang="en-US" dirty="0">
              <a:latin typeface="Times New Roman"/>
              <a:ea typeface="Times New Roman"/>
            </a:endParaRPr>
          </a:p>
          <a:p>
            <a:pPr marL="914400" marR="0">
              <a:spcBef>
                <a:spcPts val="0"/>
              </a:spcBef>
              <a:spcAft>
                <a:spcPts val="0"/>
              </a:spcAft>
              <a:buNone/>
            </a:pPr>
            <a:r>
              <a:rPr lang="en-US" dirty="0">
                <a:latin typeface="Times New Roman"/>
                <a:ea typeface="Times New Roman"/>
              </a:rPr>
              <a:t> </a:t>
            </a:r>
          </a:p>
          <a:p>
            <a:pPr marL="0" marR="0">
              <a:spcBef>
                <a:spcPts val="0"/>
              </a:spcBef>
              <a:spcAft>
                <a:spcPts val="0"/>
              </a:spcAft>
              <a:buNone/>
            </a:pPr>
            <a:r>
              <a:rPr lang="en-US" u="sng" dirty="0" smtClean="0">
                <a:latin typeface="Times New Roman"/>
                <a:ea typeface="Times New Roman"/>
              </a:rPr>
              <a:t>NIST</a:t>
            </a:r>
            <a:r>
              <a:rPr lang="en-US" dirty="0" smtClean="0">
                <a:latin typeface="Times New Roman"/>
                <a:ea typeface="Times New Roman"/>
              </a:rPr>
              <a:t>:  National </a:t>
            </a:r>
            <a:r>
              <a:rPr lang="en-US" dirty="0">
                <a:latin typeface="Times New Roman"/>
                <a:ea typeface="Times New Roman"/>
              </a:rPr>
              <a:t>Institute of Standards and Technology (USA). The NIST is considered the owner of the Primary Heat Flux Standard</a:t>
            </a:r>
            <a:r>
              <a:rPr lang="en-US" dirty="0" smtClean="0">
                <a:latin typeface="Times New Roman"/>
                <a:ea typeface="Times New Roman"/>
              </a:rPr>
              <a:t>.</a:t>
            </a:r>
            <a:endParaRPr lang="en-US" sz="4000" dirty="0"/>
          </a:p>
        </p:txBody>
      </p:sp>
    </p:spTree>
    <p:extLst>
      <p:ext uri="{BB962C8B-B14F-4D97-AF65-F5344CB8AC3E}">
        <p14:creationId xmlns:p14="http://schemas.microsoft.com/office/powerpoint/2010/main" val="410862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04801" y="923059"/>
            <a:ext cx="857134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u="sng" cap="all" dirty="0" smtClean="0">
                <a:latin typeface="Times New Roman"/>
                <a:ea typeface="Times New Roman"/>
              </a:rPr>
              <a:t>C</a:t>
            </a:r>
            <a:r>
              <a:rPr lang="en-US" u="sng" dirty="0" smtClean="0">
                <a:latin typeface="Times New Roman"/>
                <a:ea typeface="Times New Roman"/>
              </a:rPr>
              <a:t>alibration</a:t>
            </a:r>
            <a:r>
              <a:rPr lang="en-US" u="sng" cap="all" dirty="0" smtClean="0">
                <a:latin typeface="Times New Roman"/>
                <a:ea typeface="Times New Roman"/>
              </a:rPr>
              <a:t> </a:t>
            </a:r>
            <a:r>
              <a:rPr lang="en-US" u="sng" cap="all" dirty="0">
                <a:latin typeface="Times New Roman"/>
                <a:ea typeface="Times New Roman"/>
              </a:rPr>
              <a:t>F</a:t>
            </a:r>
            <a:r>
              <a:rPr lang="en-US" u="sng" dirty="0">
                <a:latin typeface="Times New Roman"/>
                <a:ea typeface="Times New Roman"/>
              </a:rPr>
              <a:t>actor</a:t>
            </a:r>
            <a:r>
              <a:rPr lang="en-US" u="sng" cap="all" dirty="0">
                <a:latin typeface="Times New Roman"/>
                <a:ea typeface="Times New Roman"/>
              </a:rPr>
              <a:t> (</a:t>
            </a:r>
            <a:r>
              <a:rPr lang="en-US" u="sng" dirty="0">
                <a:latin typeface="Times New Roman"/>
                <a:ea typeface="Times New Roman"/>
              </a:rPr>
              <a:t>Scale Factor</a:t>
            </a:r>
            <a:r>
              <a:rPr lang="en-US" u="sng" cap="all" dirty="0" smtClean="0">
                <a:latin typeface="Times New Roman"/>
                <a:ea typeface="Times New Roman"/>
              </a:rPr>
              <a:t>)</a:t>
            </a:r>
            <a:r>
              <a:rPr lang="en-US" cap="all" dirty="0" smtClean="0">
                <a:latin typeface="Times New Roman"/>
                <a:ea typeface="Times New Roman"/>
              </a:rPr>
              <a:t>:  </a:t>
            </a:r>
            <a:r>
              <a:rPr lang="en-US" dirty="0">
                <a:solidFill>
                  <a:srgbClr val="000000"/>
                </a:solidFill>
                <a:latin typeface="Times New Roman" panose="02020603050405020304" pitchFamily="18" charset="0"/>
              </a:rPr>
              <a:t>The calibration factor is a constant multiplier that converts an HFG’s millivolt signal to the measured value of heat flux. </a:t>
            </a:r>
            <a:endParaRPr lang="en-US" dirty="0" smtClean="0">
              <a:solidFill>
                <a:srgbClr val="000000"/>
              </a:solidFill>
              <a:latin typeface="Times New Roman" panose="02020603050405020304" pitchFamily="18" charset="0"/>
            </a:endParaRPr>
          </a:p>
          <a:p>
            <a:pPr marL="0" marR="0">
              <a:spcBef>
                <a:spcPts val="0"/>
              </a:spcBef>
              <a:spcAft>
                <a:spcPts val="0"/>
              </a:spcAft>
              <a:buNone/>
            </a:pPr>
            <a:endParaRPr lang="en-US" dirty="0">
              <a:solidFill>
                <a:srgbClr val="000000"/>
              </a:solidFill>
              <a:latin typeface="Times New Roman" panose="02020603050405020304" pitchFamily="18" charset="0"/>
            </a:endParaRPr>
          </a:p>
          <a:p>
            <a:pPr marL="0" marR="0">
              <a:spcBef>
                <a:spcPts val="0"/>
              </a:spcBef>
              <a:spcAft>
                <a:spcPts val="0"/>
              </a:spcAft>
              <a:buNone/>
            </a:pPr>
            <a:r>
              <a:rPr lang="en-US" dirty="0" smtClean="0">
                <a:solidFill>
                  <a:srgbClr val="000000"/>
                </a:solidFill>
                <a:latin typeface="Times New Roman" panose="02020603050405020304" pitchFamily="18" charset="0"/>
              </a:rPr>
              <a:t>It </a:t>
            </a:r>
            <a:r>
              <a:rPr lang="en-US" dirty="0">
                <a:solidFill>
                  <a:srgbClr val="000000"/>
                </a:solidFill>
                <a:latin typeface="Times New Roman" panose="02020603050405020304" pitchFamily="18" charset="0"/>
              </a:rPr>
              <a:t>is derived from incident flux (</a:t>
            </a:r>
            <a:r>
              <a:rPr lang="en-US" dirty="0" smtClean="0">
                <a:solidFill>
                  <a:srgbClr val="000000"/>
                </a:solidFill>
                <a:latin typeface="Times New Roman" panose="02020603050405020304" pitchFamily="18" charset="0"/>
              </a:rPr>
              <a:t>W/cm</a:t>
            </a:r>
            <a:r>
              <a:rPr lang="en-US" baseline="30000" dirty="0" smtClean="0">
                <a:solidFill>
                  <a:srgbClr val="000000"/>
                </a:solidFill>
                <a:latin typeface="Times New Roman" panose="02020603050405020304" pitchFamily="18" charset="0"/>
              </a:rPr>
              <a:t>2</a:t>
            </a:r>
            <a:r>
              <a:rPr lang="en-US" dirty="0" smtClean="0">
                <a:solidFill>
                  <a:srgbClr val="000000"/>
                </a:solidFill>
                <a:latin typeface="Times New Roman" panose="02020603050405020304" pitchFamily="18" charset="0"/>
              </a:rPr>
              <a:t>/mV</a:t>
            </a:r>
            <a:r>
              <a:rPr lang="en-US" dirty="0">
                <a:solidFill>
                  <a:srgbClr val="000000"/>
                </a:solidFill>
                <a:latin typeface="Times New Roman" panose="02020603050405020304" pitchFamily="18" charset="0"/>
              </a:rPr>
              <a:t>). The responsivity or sensitivity is the reciprocal of the calibration factor. </a:t>
            </a:r>
            <a:endParaRPr lang="en-US" dirty="0" smtClean="0">
              <a:solidFill>
                <a:srgbClr val="000000"/>
              </a:solidFill>
              <a:latin typeface="Times New Roman" panose="02020603050405020304" pitchFamily="18" charset="0"/>
            </a:endParaRPr>
          </a:p>
          <a:p>
            <a:pPr marL="457200" marR="0">
              <a:spcBef>
                <a:spcPts val="0"/>
              </a:spcBef>
              <a:spcAft>
                <a:spcPts val="0"/>
              </a:spcAft>
              <a:buNone/>
            </a:pPr>
            <a:r>
              <a:rPr lang="en-US" i="1" cap="all" dirty="0">
                <a:latin typeface="Times New Roman"/>
                <a:ea typeface="Times New Roman"/>
              </a:rPr>
              <a:t> </a:t>
            </a:r>
            <a:endParaRPr lang="en-US" dirty="0">
              <a:latin typeface="Times New Roman"/>
              <a:ea typeface="Times New Roman"/>
            </a:endParaRPr>
          </a:p>
          <a:p>
            <a:pPr marL="0" marR="0">
              <a:spcBef>
                <a:spcPts val="0"/>
              </a:spcBef>
              <a:spcAft>
                <a:spcPts val="0"/>
              </a:spcAft>
              <a:buNone/>
            </a:pPr>
            <a:r>
              <a:rPr lang="en-US" u="sng" dirty="0" smtClean="0">
                <a:latin typeface="Times New Roman"/>
                <a:ea typeface="Times New Roman"/>
              </a:rPr>
              <a:t>Secondary </a:t>
            </a:r>
            <a:r>
              <a:rPr lang="en-US" u="sng" dirty="0">
                <a:latin typeface="Times New Roman"/>
                <a:ea typeface="Times New Roman"/>
              </a:rPr>
              <a:t>Standard </a:t>
            </a:r>
            <a:r>
              <a:rPr lang="en-US" u="sng" dirty="0" smtClean="0">
                <a:latin typeface="Times New Roman"/>
                <a:ea typeface="Times New Roman"/>
              </a:rPr>
              <a:t>HFG</a:t>
            </a:r>
            <a:r>
              <a:rPr lang="en-US" dirty="0" smtClean="0">
                <a:latin typeface="Times New Roman"/>
                <a:ea typeface="Times New Roman"/>
              </a:rPr>
              <a:t>:  </a:t>
            </a:r>
            <a:r>
              <a:rPr lang="en-US" dirty="0">
                <a:solidFill>
                  <a:srgbClr val="000000"/>
                </a:solidFill>
                <a:latin typeface="Times New Roman" panose="02020603050405020304" pitchFamily="18" charset="0"/>
              </a:rPr>
              <a:t>The Secondary Standard HFG is calibrated by NIST using their heat-flux calibration service. This gauge is used to transfer NIST calibration values to a Transfer Standard HFG. </a:t>
            </a:r>
            <a:endParaRPr lang="en-US" dirty="0">
              <a:latin typeface="Times New Roman"/>
              <a:ea typeface="Times New Roman"/>
            </a:endParaRPr>
          </a:p>
        </p:txBody>
      </p:sp>
    </p:spTree>
    <p:extLst>
      <p:ext uri="{BB962C8B-B14F-4D97-AF65-F5344CB8AC3E}">
        <p14:creationId xmlns:p14="http://schemas.microsoft.com/office/powerpoint/2010/main" val="3499270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04801" y="923059"/>
            <a:ext cx="857134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u="sng" dirty="0">
                <a:latin typeface="Times New Roman"/>
                <a:ea typeface="Times New Roman"/>
              </a:rPr>
              <a:t>Transfer Standard HFG</a:t>
            </a:r>
            <a:r>
              <a:rPr lang="en-US" dirty="0">
                <a:latin typeface="Times New Roman"/>
                <a:ea typeface="Times New Roman"/>
              </a:rPr>
              <a:t>:  The Transfer Standard HFG must be calibrated by a Secondary Standard HFG. This gauge is used to transfer NIST calibration values to a Working HFG.</a:t>
            </a:r>
          </a:p>
          <a:p>
            <a:pPr marL="457200" marR="0">
              <a:spcBef>
                <a:spcPts val="0"/>
              </a:spcBef>
              <a:spcAft>
                <a:spcPts val="0"/>
              </a:spcAft>
              <a:buNone/>
            </a:pPr>
            <a:r>
              <a:rPr lang="en-US" sz="1600" dirty="0">
                <a:latin typeface="Times New Roman"/>
                <a:ea typeface="Times New Roman"/>
              </a:rPr>
              <a:t> </a:t>
            </a:r>
          </a:p>
          <a:p>
            <a:pPr marL="0" marR="0">
              <a:spcBef>
                <a:spcPts val="0"/>
              </a:spcBef>
              <a:spcAft>
                <a:spcPts val="0"/>
              </a:spcAft>
              <a:buNone/>
            </a:pPr>
            <a:r>
              <a:rPr lang="en-US" u="sng" dirty="0" smtClean="0">
                <a:latin typeface="Times New Roman"/>
                <a:ea typeface="Times New Roman"/>
              </a:rPr>
              <a:t>Standardized HFG</a:t>
            </a:r>
            <a:r>
              <a:rPr lang="en-US" dirty="0" smtClean="0">
                <a:latin typeface="Times New Roman"/>
                <a:ea typeface="Times New Roman"/>
              </a:rPr>
              <a:t>:  A </a:t>
            </a:r>
            <a:r>
              <a:rPr lang="en-US" dirty="0">
                <a:latin typeface="Times New Roman"/>
                <a:ea typeface="Times New Roman"/>
              </a:rPr>
              <a:t>Secondary Standard HFG or a Transfer Standard HFG is considered to be a Standardized HFG.</a:t>
            </a:r>
          </a:p>
          <a:p>
            <a:pPr marL="685800" marR="0">
              <a:spcBef>
                <a:spcPts val="0"/>
              </a:spcBef>
              <a:spcAft>
                <a:spcPts val="0"/>
              </a:spcAft>
              <a:buNone/>
            </a:pPr>
            <a:r>
              <a:rPr lang="en-US" i="1" cap="all" dirty="0">
                <a:latin typeface="Times New Roman"/>
                <a:ea typeface="Times New Roman"/>
              </a:rPr>
              <a:t> </a:t>
            </a:r>
            <a:endParaRPr lang="en-US" dirty="0">
              <a:latin typeface="Times New Roman"/>
              <a:ea typeface="Times New Roman"/>
            </a:endParaRPr>
          </a:p>
          <a:p>
            <a:pPr marL="0" marR="0">
              <a:spcBef>
                <a:spcPts val="0"/>
              </a:spcBef>
              <a:spcAft>
                <a:spcPts val="0"/>
              </a:spcAft>
              <a:buNone/>
            </a:pPr>
            <a:r>
              <a:rPr lang="en-US" u="sng" dirty="0" smtClean="0">
                <a:latin typeface="Times New Roman"/>
                <a:ea typeface="Times New Roman"/>
              </a:rPr>
              <a:t>Working HFG</a:t>
            </a:r>
            <a:r>
              <a:rPr lang="en-US" dirty="0" smtClean="0">
                <a:latin typeface="Times New Roman"/>
                <a:ea typeface="Times New Roman"/>
              </a:rPr>
              <a:t>:  A </a:t>
            </a:r>
            <a:r>
              <a:rPr lang="en-US" dirty="0">
                <a:latin typeface="Times New Roman"/>
                <a:ea typeface="Times New Roman"/>
              </a:rPr>
              <a:t>HFG received from a testing facility to be calibrated. This gauge is used for setting heat flux levels in day to day laboratory flammability testing.</a:t>
            </a:r>
          </a:p>
          <a:p>
            <a:pPr marL="0" marR="0">
              <a:spcBef>
                <a:spcPts val="0"/>
              </a:spcBef>
              <a:spcAft>
                <a:spcPts val="0"/>
              </a:spcAft>
              <a:buNone/>
            </a:pPr>
            <a:r>
              <a:rPr lang="en-US" dirty="0">
                <a:latin typeface="Times New Roman"/>
                <a:ea typeface="Times New Roman"/>
              </a:rPr>
              <a:t> </a:t>
            </a:r>
          </a:p>
          <a:p>
            <a:pPr marL="0" marR="0">
              <a:spcBef>
                <a:spcPts val="0"/>
              </a:spcBef>
              <a:spcAft>
                <a:spcPts val="0"/>
              </a:spcAft>
              <a:buNone/>
            </a:pPr>
            <a:r>
              <a:rPr lang="en-US" u="sng" dirty="0" smtClean="0">
                <a:latin typeface="Times New Roman"/>
                <a:ea typeface="Times New Roman"/>
              </a:rPr>
              <a:t>HFG </a:t>
            </a:r>
            <a:r>
              <a:rPr lang="en-US" u="sng" dirty="0">
                <a:latin typeface="Times New Roman"/>
                <a:ea typeface="Times New Roman"/>
              </a:rPr>
              <a:t>Calibration </a:t>
            </a:r>
            <a:r>
              <a:rPr lang="en-US" u="sng" dirty="0" smtClean="0">
                <a:latin typeface="Times New Roman"/>
                <a:ea typeface="Times New Roman"/>
              </a:rPr>
              <a:t>Hierarchy</a:t>
            </a:r>
            <a:r>
              <a:rPr lang="en-US" dirty="0" smtClean="0">
                <a:latin typeface="Times New Roman"/>
                <a:ea typeface="Times New Roman"/>
              </a:rPr>
              <a:t>:</a:t>
            </a:r>
          </a:p>
          <a:p>
            <a:pPr marL="0" marR="0">
              <a:spcBef>
                <a:spcPts val="0"/>
              </a:spcBef>
              <a:spcAft>
                <a:spcPts val="0"/>
              </a:spcAft>
              <a:buNone/>
            </a:pPr>
            <a:endParaRPr lang="en-US" sz="1200" dirty="0" smtClean="0">
              <a:latin typeface="Times New Roman"/>
              <a:ea typeface="Times New Roman"/>
            </a:endParaRPr>
          </a:p>
          <a:p>
            <a:pPr marL="0" marR="0" algn="ctr">
              <a:spcBef>
                <a:spcPts val="0"/>
              </a:spcBef>
              <a:spcAft>
                <a:spcPts val="0"/>
              </a:spcAft>
              <a:buNone/>
            </a:pPr>
            <a:r>
              <a:rPr lang="en-US" sz="2000" dirty="0" smtClean="0">
                <a:latin typeface="Times New Roman"/>
                <a:ea typeface="Times New Roman"/>
              </a:rPr>
              <a:t>NIST </a:t>
            </a:r>
            <a:r>
              <a:rPr lang="en-US" sz="2000" dirty="0">
                <a:latin typeface="Times New Roman"/>
                <a:ea typeface="Times New Roman"/>
              </a:rPr>
              <a:t>→ Secondary Standard HFG → Transfer Standard HFG → Working HFG</a:t>
            </a:r>
            <a:endParaRPr lang="en-US" sz="2000" dirty="0">
              <a:effectLst/>
              <a:latin typeface="Times New Roman"/>
              <a:ea typeface="Times New Roman"/>
            </a:endParaRPr>
          </a:p>
        </p:txBody>
      </p:sp>
    </p:spTree>
    <p:extLst>
      <p:ext uri="{BB962C8B-B14F-4D97-AF65-F5344CB8AC3E}">
        <p14:creationId xmlns:p14="http://schemas.microsoft.com/office/powerpoint/2010/main" val="1098374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76579" y="3425077"/>
            <a:ext cx="5514110" cy="2572788"/>
          </a:xfrm>
          <a:prstGeom prst="rect">
            <a:avLst/>
          </a:prstGeom>
          <a:noFill/>
          <a:ln>
            <a:noFill/>
          </a:ln>
        </p:spPr>
      </p:pic>
      <p:sp>
        <p:nvSpPr>
          <p:cNvPr id="55298" name="Rectangle 2"/>
          <p:cNvSpPr>
            <a:spLocks noGrp="1" noChangeArrowheads="1"/>
          </p:cNvSpPr>
          <p:nvPr>
            <p:ph type="title" idx="4294967295"/>
          </p:nvPr>
        </p:nvSpPr>
        <p:spPr>
          <a:xfrm>
            <a:off x="600074" y="152688"/>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258618" y="849169"/>
            <a:ext cx="8589817"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sz="2800" b="1" dirty="0" smtClean="0">
                <a:latin typeface="Times New Roman"/>
                <a:ea typeface="Times New Roman"/>
              </a:rPr>
              <a:t>Heat </a:t>
            </a:r>
            <a:r>
              <a:rPr lang="en-US" sz="2800" b="1" dirty="0">
                <a:latin typeface="Times New Roman"/>
                <a:ea typeface="Times New Roman"/>
              </a:rPr>
              <a:t>Flux Gauge Specification</a:t>
            </a:r>
            <a:endParaRPr lang="en-US" sz="2800" dirty="0">
              <a:latin typeface="Times New Roman"/>
              <a:ea typeface="Times New Roman"/>
            </a:endParaRPr>
          </a:p>
          <a:p>
            <a:pPr marL="0" marR="0">
              <a:spcBef>
                <a:spcPts val="0"/>
              </a:spcBef>
              <a:spcAft>
                <a:spcPts val="0"/>
              </a:spcAft>
              <a:buNone/>
            </a:pPr>
            <a:r>
              <a:rPr lang="en-US" sz="1800" b="1" dirty="0">
                <a:latin typeface="Times New Roman"/>
                <a:ea typeface="Times New Roman"/>
              </a:rPr>
              <a:t> </a:t>
            </a:r>
            <a:endParaRPr lang="en-US" sz="1800" dirty="0">
              <a:latin typeface="Times New Roman"/>
              <a:ea typeface="Times New Roman"/>
            </a:endParaRPr>
          </a:p>
          <a:p>
            <a:pPr marL="0" marR="0">
              <a:spcBef>
                <a:spcPts val="0"/>
              </a:spcBef>
              <a:spcAft>
                <a:spcPts val="0"/>
              </a:spcAft>
              <a:buNone/>
            </a:pPr>
            <a:r>
              <a:rPr lang="en-US" sz="2000" u="sng" dirty="0" smtClean="0">
                <a:latin typeface="Times New Roman"/>
                <a:ea typeface="Times New Roman"/>
              </a:rPr>
              <a:t>Type</a:t>
            </a:r>
            <a:r>
              <a:rPr lang="en-US" sz="2000" dirty="0" smtClean="0">
                <a:latin typeface="Times New Roman"/>
                <a:ea typeface="Times New Roman"/>
              </a:rPr>
              <a:t>:  Gardon </a:t>
            </a:r>
            <a:r>
              <a:rPr lang="en-US" sz="2000" dirty="0">
                <a:latin typeface="Times New Roman"/>
                <a:ea typeface="Times New Roman"/>
              </a:rPr>
              <a:t>or Schmidt-Boelter HFG</a:t>
            </a:r>
          </a:p>
          <a:p>
            <a:pPr marR="0">
              <a:spcBef>
                <a:spcPts val="0"/>
              </a:spcBef>
              <a:spcAft>
                <a:spcPts val="0"/>
              </a:spcAft>
              <a:buNone/>
            </a:pPr>
            <a:r>
              <a:rPr lang="en-US" sz="2000" cap="all" dirty="0">
                <a:latin typeface="Times New Roman"/>
                <a:ea typeface="Times New Roman"/>
              </a:rPr>
              <a:t> </a:t>
            </a:r>
            <a:endParaRPr lang="en-US" sz="2000" dirty="0">
              <a:latin typeface="Times New Roman"/>
              <a:ea typeface="Times New Roman"/>
            </a:endParaRPr>
          </a:p>
          <a:p>
            <a:pPr marL="0" marR="0">
              <a:spcBef>
                <a:spcPts val="0"/>
              </a:spcBef>
              <a:spcAft>
                <a:spcPts val="0"/>
              </a:spcAft>
              <a:buNone/>
            </a:pPr>
            <a:r>
              <a:rPr lang="en-US" sz="2000" u="sng" dirty="0" smtClean="0">
                <a:latin typeface="Times New Roman"/>
                <a:ea typeface="Times New Roman"/>
              </a:rPr>
              <a:t>Nominal Range</a:t>
            </a:r>
            <a:r>
              <a:rPr lang="en-US" sz="2000" dirty="0" smtClean="0">
                <a:latin typeface="Times New Roman"/>
                <a:ea typeface="Times New Roman"/>
              </a:rPr>
              <a:t>:  </a:t>
            </a:r>
            <a:r>
              <a:rPr lang="pl-PL" sz="2000" dirty="0">
                <a:solidFill>
                  <a:srgbClr val="000000"/>
                </a:solidFill>
                <a:latin typeface="Times New Roman" panose="02020603050405020304" pitchFamily="18" charset="0"/>
              </a:rPr>
              <a:t>0 – 5 </a:t>
            </a:r>
            <a:r>
              <a:rPr lang="pl-PL" sz="2000" dirty="0" smtClean="0">
                <a:solidFill>
                  <a:srgbClr val="000000"/>
                </a:solidFill>
                <a:latin typeface="Times New Roman" panose="02020603050405020304" pitchFamily="18" charset="0"/>
              </a:rPr>
              <a:t>W/c</a:t>
            </a:r>
            <a:r>
              <a:rPr lang="en-US" sz="2000" dirty="0" smtClean="0">
                <a:solidFill>
                  <a:srgbClr val="000000"/>
                </a:solidFill>
                <a:latin typeface="Times New Roman" panose="02020603050405020304" pitchFamily="18" charset="0"/>
              </a:rPr>
              <a:t>m</a:t>
            </a:r>
            <a:r>
              <a:rPr lang="en-US" sz="2000" baseline="30000" dirty="0" smtClean="0">
                <a:solidFill>
                  <a:srgbClr val="000000"/>
                </a:solidFill>
                <a:latin typeface="Times New Roman" panose="02020603050405020304" pitchFamily="18" charset="0"/>
              </a:rPr>
              <a:t>2</a:t>
            </a:r>
            <a:r>
              <a:rPr lang="pl-PL" sz="1200" dirty="0" smtClean="0">
                <a:solidFill>
                  <a:srgbClr val="000000"/>
                </a:solidFill>
                <a:latin typeface="Times New Roman" panose="02020603050405020304" pitchFamily="18" charset="0"/>
              </a:rPr>
              <a:t> </a:t>
            </a:r>
            <a:r>
              <a:rPr lang="pl-PL" sz="2000" dirty="0">
                <a:solidFill>
                  <a:srgbClr val="000000"/>
                </a:solidFill>
                <a:latin typeface="Times New Roman" panose="02020603050405020304" pitchFamily="18" charset="0"/>
              </a:rPr>
              <a:t>(0–4.4 </a:t>
            </a:r>
            <a:r>
              <a:rPr lang="pl-PL" sz="2000" dirty="0" smtClean="0">
                <a:solidFill>
                  <a:srgbClr val="000000"/>
                </a:solidFill>
                <a:latin typeface="Times New Roman" panose="02020603050405020304" pitchFamily="18" charset="0"/>
              </a:rPr>
              <a:t>BTU/f</a:t>
            </a:r>
            <a:r>
              <a:rPr lang="en-US" sz="2000" dirty="0" smtClean="0">
                <a:solidFill>
                  <a:srgbClr val="000000"/>
                </a:solidFill>
                <a:latin typeface="Times New Roman" panose="02020603050405020304" pitchFamily="18" charset="0"/>
              </a:rPr>
              <a:t>t</a:t>
            </a:r>
            <a:r>
              <a:rPr lang="en-US" sz="2000" baseline="30000" dirty="0" smtClean="0">
                <a:solidFill>
                  <a:srgbClr val="000000"/>
                </a:solidFill>
                <a:latin typeface="Times New Roman" panose="02020603050405020304" pitchFamily="18" charset="0"/>
              </a:rPr>
              <a:t>2</a:t>
            </a:r>
            <a:r>
              <a:rPr lang="pl-PL" sz="2000" dirty="0" smtClean="0">
                <a:solidFill>
                  <a:srgbClr val="000000"/>
                </a:solidFill>
                <a:latin typeface="Times New Roman" panose="02020603050405020304" pitchFamily="18" charset="0"/>
              </a:rPr>
              <a:t>*sec</a:t>
            </a:r>
            <a:r>
              <a:rPr lang="pl-PL" sz="2000" dirty="0">
                <a:solidFill>
                  <a:srgbClr val="000000"/>
                </a:solidFill>
                <a:latin typeface="Times New Roman" panose="02020603050405020304" pitchFamily="18" charset="0"/>
              </a:rPr>
              <a:t>) </a:t>
            </a:r>
            <a:endParaRPr lang="en-US" sz="2000" dirty="0">
              <a:latin typeface="Times New Roman"/>
              <a:ea typeface="Times New Roman"/>
            </a:endParaRPr>
          </a:p>
          <a:p>
            <a:pPr marR="0">
              <a:spcBef>
                <a:spcPts val="0"/>
              </a:spcBef>
              <a:spcAft>
                <a:spcPts val="0"/>
              </a:spcAft>
              <a:buNone/>
            </a:pPr>
            <a:r>
              <a:rPr lang="en-US" sz="2000" cap="all" dirty="0">
                <a:latin typeface="Times New Roman"/>
                <a:ea typeface="Times New Roman"/>
              </a:rPr>
              <a:t> </a:t>
            </a:r>
            <a:endParaRPr lang="en-US" sz="2000" dirty="0">
              <a:latin typeface="Times New Roman"/>
              <a:ea typeface="Times New Roman"/>
            </a:endParaRPr>
          </a:p>
          <a:p>
            <a:pPr marL="0" marR="0">
              <a:spcBef>
                <a:spcPts val="0"/>
              </a:spcBef>
              <a:spcAft>
                <a:spcPts val="0"/>
              </a:spcAft>
              <a:buNone/>
            </a:pPr>
            <a:r>
              <a:rPr lang="en-US" sz="2000" u="sng" dirty="0" smtClean="0">
                <a:latin typeface="Times New Roman"/>
                <a:ea typeface="Times New Roman"/>
              </a:rPr>
              <a:t>Construction</a:t>
            </a:r>
            <a:r>
              <a:rPr lang="en-US" sz="2000" dirty="0" smtClean="0">
                <a:latin typeface="Times New Roman"/>
                <a:ea typeface="Times New Roman"/>
              </a:rPr>
              <a:t>:  Continuously water-cooled, cylindrical, one </a:t>
            </a:r>
            <a:r>
              <a:rPr lang="en-US" sz="2000" dirty="0">
                <a:latin typeface="Times New Roman"/>
                <a:ea typeface="Times New Roman"/>
              </a:rPr>
              <a:t>inch diameter body. A mounting flange attached to the body is permissible. Cooling water tubing length and diameter may vary.</a:t>
            </a:r>
            <a:endParaRPr lang="en-US" sz="2000" dirty="0">
              <a:effectLst/>
              <a:latin typeface="Times New Roman"/>
              <a:ea typeface="Times New Roman"/>
            </a:endParaRPr>
          </a:p>
        </p:txBody>
      </p:sp>
    </p:spTree>
    <p:extLst>
      <p:ext uri="{BB962C8B-B14F-4D97-AF65-F5344CB8AC3E}">
        <p14:creationId xmlns:p14="http://schemas.microsoft.com/office/powerpoint/2010/main" val="2336894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0074" y="161925"/>
            <a:ext cx="8543925" cy="609600"/>
          </a:xfrm>
        </p:spPr>
        <p:txBody>
          <a:bodyPr/>
          <a:lstStyle/>
          <a:p>
            <a:pPr eaLnBrk="1" hangingPunct="1"/>
            <a:r>
              <a:rPr lang="en-US" sz="2900" dirty="0" smtClean="0">
                <a:latin typeface="Times New Roman" panose="02020603050405020304" pitchFamily="18" charset="0"/>
                <a:cs typeface="Times New Roman" panose="02020603050405020304" pitchFamily="18" charset="0"/>
              </a:rPr>
              <a:t>Aviation Heat Flux Calibration Standard</a:t>
            </a:r>
          </a:p>
        </p:txBody>
      </p:sp>
      <p:sp>
        <p:nvSpPr>
          <p:cNvPr id="55299" name="Rectangle 3"/>
          <p:cNvSpPr>
            <a:spLocks noChangeArrowheads="1"/>
          </p:cNvSpPr>
          <p:nvPr/>
        </p:nvSpPr>
        <p:spPr bwMode="auto">
          <a:xfrm>
            <a:off x="600075" y="1117600"/>
            <a:ext cx="79708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Tx/>
              <a:buNone/>
            </a:pPr>
            <a:endParaRPr lang="en-US" sz="2000" b="1" dirty="0"/>
          </a:p>
          <a:p>
            <a:endParaRPr lang="en-US" sz="2000" b="1" dirty="0"/>
          </a:p>
          <a:p>
            <a:pPr marL="742950" lvl="1" indent="-285750"/>
            <a:endParaRPr lang="en-US" sz="2000" b="1" dirty="0"/>
          </a:p>
          <a:p>
            <a:endParaRPr lang="en-US" sz="2000" b="1" dirty="0"/>
          </a:p>
          <a:p>
            <a:endParaRPr lang="en-US" sz="2000" b="1" dirty="0"/>
          </a:p>
          <a:p>
            <a:endParaRPr lang="en-US" sz="1400" b="1" dirty="0"/>
          </a:p>
        </p:txBody>
      </p:sp>
      <p:sp>
        <p:nvSpPr>
          <p:cNvPr id="5" name="Text Box 3"/>
          <p:cNvSpPr txBox="1">
            <a:spLocks noChangeArrowheads="1"/>
          </p:cNvSpPr>
          <p:nvPr/>
        </p:nvSpPr>
        <p:spPr bwMode="auto">
          <a:xfrm>
            <a:off x="323273" y="1098550"/>
            <a:ext cx="8534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a:spcBef>
                <a:spcPts val="0"/>
              </a:spcBef>
              <a:spcAft>
                <a:spcPts val="0"/>
              </a:spcAft>
              <a:buNone/>
            </a:pPr>
            <a:r>
              <a:rPr lang="en-US" sz="2000" u="sng" dirty="0" smtClean="0">
                <a:latin typeface="Times New Roman"/>
                <a:ea typeface="Times New Roman"/>
              </a:rPr>
              <a:t>Coating</a:t>
            </a:r>
            <a:r>
              <a:rPr lang="en-US" sz="2000" dirty="0" smtClean="0">
                <a:latin typeface="Times New Roman"/>
                <a:ea typeface="Times New Roman"/>
              </a:rPr>
              <a:t>:  </a:t>
            </a:r>
            <a:r>
              <a:rPr lang="en-US" sz="2000" dirty="0">
                <a:solidFill>
                  <a:srgbClr val="000000"/>
                </a:solidFill>
                <a:latin typeface="Times New Roman" panose="02020603050405020304" pitchFamily="18" charset="0"/>
              </a:rPr>
              <a:t>The HFG must have a thin, full-faced, opaque coating of high-quality, high-temperature, ultra-flat black paint having a diffuse surface </a:t>
            </a:r>
            <a:r>
              <a:rPr lang="en-US" sz="2000" dirty="0" smtClean="0">
                <a:solidFill>
                  <a:srgbClr val="000000"/>
                </a:solidFill>
                <a:latin typeface="Times New Roman" panose="02020603050405020304" pitchFamily="18" charset="0"/>
              </a:rPr>
              <a:t>finish.</a:t>
            </a:r>
          </a:p>
          <a:p>
            <a:pPr marL="0" marR="0">
              <a:spcBef>
                <a:spcPts val="0"/>
              </a:spcBef>
              <a:spcAft>
                <a:spcPts val="0"/>
              </a:spcAft>
              <a:buNone/>
            </a:pPr>
            <a:endParaRPr lang="en-US" sz="2000" dirty="0" smtClean="0">
              <a:solidFill>
                <a:srgbClr val="000000"/>
              </a:solidFill>
              <a:latin typeface="Times New Roman" panose="02020603050405020304" pitchFamily="18" charset="0"/>
            </a:endParaRPr>
          </a:p>
          <a:p>
            <a:pPr marL="0" marR="0">
              <a:spcBef>
                <a:spcPts val="0"/>
              </a:spcBef>
              <a:spcAft>
                <a:spcPts val="0"/>
              </a:spcAft>
              <a:buNone/>
            </a:pPr>
            <a:r>
              <a:rPr lang="en-US" sz="2000" dirty="0" smtClean="0">
                <a:solidFill>
                  <a:srgbClr val="000000"/>
                </a:solidFill>
                <a:latin typeface="Times New Roman" panose="02020603050405020304" pitchFamily="18" charset="0"/>
              </a:rPr>
              <a:t>Several </a:t>
            </a:r>
            <a:r>
              <a:rPr lang="en-US" sz="2000" dirty="0">
                <a:solidFill>
                  <a:srgbClr val="000000"/>
                </a:solidFill>
                <a:latin typeface="Times New Roman" panose="02020603050405020304" pitchFamily="18" charset="0"/>
              </a:rPr>
              <a:t>very light coats of paint are sprayed on the sensor face and permitted to dry between coatings</a:t>
            </a:r>
            <a:r>
              <a:rPr lang="en-US" sz="2000" dirty="0" smtClean="0">
                <a:solidFill>
                  <a:srgbClr val="000000"/>
                </a:solidFill>
                <a:latin typeface="Times New Roman" panose="02020603050405020304" pitchFamily="18" charset="0"/>
              </a:rPr>
              <a:t>.</a:t>
            </a:r>
          </a:p>
          <a:p>
            <a:pPr marL="0" marR="0">
              <a:spcBef>
                <a:spcPts val="0"/>
              </a:spcBef>
              <a:spcAft>
                <a:spcPts val="0"/>
              </a:spcAft>
              <a:buNone/>
            </a:pPr>
            <a:endParaRPr lang="en-US" sz="2000" dirty="0">
              <a:solidFill>
                <a:srgbClr val="000000"/>
              </a:solidFill>
              <a:latin typeface="Times New Roman" panose="02020603050405020304" pitchFamily="18" charset="0"/>
              <a:ea typeface="Times New Roman"/>
            </a:endParaRPr>
          </a:p>
          <a:p>
            <a:pPr marL="0" marR="0">
              <a:spcBef>
                <a:spcPts val="0"/>
              </a:spcBef>
              <a:spcAft>
                <a:spcPts val="0"/>
              </a:spcAft>
              <a:buNone/>
            </a:pPr>
            <a:r>
              <a:rPr lang="en-US" sz="2000" dirty="0" smtClean="0">
                <a:latin typeface="Times New Roman"/>
                <a:ea typeface="Times New Roman"/>
              </a:rPr>
              <a:t>The </a:t>
            </a:r>
            <a:r>
              <a:rPr lang="en-US" sz="2000" dirty="0">
                <a:latin typeface="Times New Roman"/>
                <a:ea typeface="Times New Roman"/>
              </a:rPr>
              <a:t>nominal dry film thickness of the coating on the sensor face shall be </a:t>
            </a:r>
            <a:r>
              <a:rPr lang="en-US" sz="2000" dirty="0" smtClean="0">
                <a:latin typeface="Times New Roman"/>
                <a:ea typeface="Times New Roman"/>
              </a:rPr>
              <a:t>5 mils or less.</a:t>
            </a:r>
            <a:endParaRPr lang="en-US" sz="2000" dirty="0">
              <a:latin typeface="Times New Roman"/>
              <a:ea typeface="Times New Roman"/>
            </a:endParaRPr>
          </a:p>
          <a:p>
            <a:pPr marL="0" marR="0">
              <a:spcBef>
                <a:spcPts val="0"/>
              </a:spcBef>
              <a:spcAft>
                <a:spcPts val="0"/>
              </a:spcAft>
              <a:buNone/>
            </a:pPr>
            <a:r>
              <a:rPr lang="en-US" sz="2000" dirty="0">
                <a:latin typeface="Times New Roman"/>
                <a:ea typeface="Times New Roman"/>
              </a:rPr>
              <a:t> </a:t>
            </a:r>
          </a:p>
          <a:p>
            <a:pPr marL="0" marR="0">
              <a:spcBef>
                <a:spcPts val="0"/>
              </a:spcBef>
              <a:spcAft>
                <a:spcPts val="0"/>
              </a:spcAft>
              <a:buNone/>
            </a:pPr>
            <a:r>
              <a:rPr lang="en-US" sz="2000" dirty="0">
                <a:latin typeface="Times New Roman"/>
                <a:ea typeface="Times New Roman"/>
              </a:rPr>
              <a:t>The coating on the HFG to be calibrated must be removed and replaced prior to calibration.</a:t>
            </a:r>
          </a:p>
          <a:p>
            <a:pPr marL="0" marR="0">
              <a:spcBef>
                <a:spcPts val="0"/>
              </a:spcBef>
              <a:spcAft>
                <a:spcPts val="0"/>
              </a:spcAft>
              <a:buNone/>
            </a:pPr>
            <a:r>
              <a:rPr lang="en-US" sz="2000" dirty="0">
                <a:latin typeface="Times New Roman"/>
                <a:ea typeface="Times New Roman"/>
              </a:rPr>
              <a:t> </a:t>
            </a:r>
          </a:p>
          <a:p>
            <a:pPr marL="0" marR="0">
              <a:spcBef>
                <a:spcPts val="0"/>
              </a:spcBef>
              <a:spcAft>
                <a:spcPts val="0"/>
              </a:spcAft>
              <a:buNone/>
            </a:pPr>
            <a:r>
              <a:rPr lang="en-US" sz="2000" u="sng" dirty="0" smtClean="0">
                <a:latin typeface="Times New Roman"/>
                <a:ea typeface="Times New Roman"/>
              </a:rPr>
              <a:t>Cooling Water</a:t>
            </a:r>
            <a:r>
              <a:rPr lang="en-US" sz="2000" dirty="0" smtClean="0">
                <a:latin typeface="Times New Roman"/>
                <a:ea typeface="Times New Roman"/>
              </a:rPr>
              <a:t>:  The </a:t>
            </a:r>
            <a:r>
              <a:rPr lang="en-US" sz="2000" dirty="0">
                <a:latin typeface="Times New Roman"/>
                <a:ea typeface="Times New Roman"/>
              </a:rPr>
              <a:t>HFG cooling water temperature, pressure and flow shall be maintained within the manufacturer’s recommendations.</a:t>
            </a:r>
          </a:p>
          <a:p>
            <a:pPr marL="0" marR="0">
              <a:spcBef>
                <a:spcPts val="0"/>
              </a:spcBef>
              <a:spcAft>
                <a:spcPts val="0"/>
              </a:spcAft>
              <a:buNone/>
            </a:pPr>
            <a:r>
              <a:rPr lang="en-US" sz="2000" dirty="0">
                <a:latin typeface="Times New Roman"/>
                <a:ea typeface="Times New Roman"/>
              </a:rPr>
              <a:t> </a:t>
            </a:r>
          </a:p>
          <a:p>
            <a:pPr marL="0" marR="0">
              <a:spcBef>
                <a:spcPts val="0"/>
              </a:spcBef>
              <a:spcAft>
                <a:spcPts val="0"/>
              </a:spcAft>
              <a:buNone/>
            </a:pPr>
            <a:r>
              <a:rPr lang="en-US" sz="2000" dirty="0" smtClean="0">
                <a:latin typeface="Times New Roman"/>
                <a:ea typeface="Times New Roman"/>
              </a:rPr>
              <a:t>It </a:t>
            </a:r>
            <a:r>
              <a:rPr lang="en-US" sz="2000" dirty="0">
                <a:latin typeface="Times New Roman"/>
                <a:ea typeface="Times New Roman"/>
              </a:rPr>
              <a:t>is not recommended to connect cooling water circuits in series.</a:t>
            </a:r>
            <a:endParaRPr lang="en-US" sz="2000" dirty="0">
              <a:effectLst/>
              <a:latin typeface="Times New Roman"/>
              <a:ea typeface="Times New Roman"/>
            </a:endParaRPr>
          </a:p>
        </p:txBody>
      </p:sp>
    </p:spTree>
    <p:extLst>
      <p:ext uri="{BB962C8B-B14F-4D97-AF65-F5344CB8AC3E}">
        <p14:creationId xmlns:p14="http://schemas.microsoft.com/office/powerpoint/2010/main" val="581044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48406</TotalTime>
  <Words>977</Words>
  <Application>Microsoft Office PowerPoint</Application>
  <PresentationFormat>On-screen Show (4:3)</PresentationFormat>
  <Paragraphs>329</Paragraphs>
  <Slides>37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Courier New</vt:lpstr>
      <vt:lpstr>Times New Roman</vt:lpstr>
      <vt:lpstr>1_Custom Design</vt:lpstr>
      <vt:lpstr>AVIATION HEAT FLUX CALIBRATION STANDARD  2019 Triennial International Fire &amp; Cabin Safety Research Conference  Atlantic City, NJ USA</vt:lpstr>
      <vt:lpstr>AGENDA</vt:lpstr>
      <vt:lpstr>BRIEF HISTORY</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Aviation Heat Flux Calibration Standard</vt:lpstr>
      <vt:lpstr>PowerPoint Presentation</vt:lpstr>
      <vt:lpstr>PowerPoint Presentation</vt:lpstr>
      <vt:lpstr>Heat Flux Gauges</vt:lpstr>
      <vt:lpstr>Heat Flux Gauges</vt:lpstr>
      <vt:lpstr>Traditional heat flux calibration apparatus</vt:lpstr>
      <vt:lpstr>PowerPoint Presentation</vt:lpstr>
      <vt:lpstr>Calibration Procedures – Traditional Unit</vt:lpstr>
      <vt:lpstr>PowerPoint Presentation</vt:lpstr>
      <vt:lpstr>Calibration Procedures – Prototype Unit</vt:lpstr>
      <vt:lpstr>PowerPoint Presentation</vt:lpstr>
      <vt:lpstr>PowerPoint Presentation</vt:lpstr>
      <vt:lpstr>PowerPoint Presentation</vt:lpstr>
      <vt:lpstr>PowerPoint Presentation</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Burns, Mike (FAA)</cp:lastModifiedBy>
  <cp:revision>1154</cp:revision>
  <dcterms:created xsi:type="dcterms:W3CDTF">2005-01-28T20:32:53Z</dcterms:created>
  <dcterms:modified xsi:type="dcterms:W3CDTF">2019-10-23T13:35:20Z</dcterms:modified>
</cp:coreProperties>
</file>